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8" r:id="rId2"/>
    <p:sldId id="259" r:id="rId3"/>
    <p:sldId id="260" r:id="rId4"/>
    <p:sldId id="261" r:id="rId5"/>
    <p:sldId id="262" r:id="rId6"/>
    <p:sldId id="263" r:id="rId7"/>
    <p:sldId id="294"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6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D498FD-4465-4538-B9EC-C88DD9E3FD32}" type="datetimeFigureOut">
              <a:rPr lang="tr-TR" smtClean="0"/>
              <a:t>19.09.2018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CBE60F-5D0B-4AC9-B8E9-54FA5A227260}" type="slidenum">
              <a:rPr lang="tr-TR" smtClean="0"/>
              <a:t>‹#›</a:t>
            </a:fld>
            <a:endParaRPr lang="tr-TR"/>
          </a:p>
        </p:txBody>
      </p:sp>
    </p:spTree>
    <p:extLst>
      <p:ext uri="{BB962C8B-B14F-4D97-AF65-F5344CB8AC3E}">
        <p14:creationId xmlns:p14="http://schemas.microsoft.com/office/powerpoint/2010/main" val="4276496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0293C9B-88E3-4707-B43A-344FCC1596BA}" type="slidenum">
              <a:rPr lang="tr-TR" altLang="tr-TR" smtClean="0"/>
              <a:pPr/>
              <a:t>21</a:t>
            </a:fld>
            <a:endParaRPr lang="tr-TR" altLang="tr-TR"/>
          </a:p>
        </p:txBody>
      </p:sp>
    </p:spTree>
    <p:extLst>
      <p:ext uri="{BB962C8B-B14F-4D97-AF65-F5344CB8AC3E}">
        <p14:creationId xmlns:p14="http://schemas.microsoft.com/office/powerpoint/2010/main" val="337452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71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680C65C3-2143-4393-8740-3CFB2FBF1F9C}" type="slidenum">
              <a:rPr lang="tr-TR" altLang="tr-TR"/>
              <a:pPr/>
              <a:t>28</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tr-TR" altLang="tr-TR" smtClean="0"/>
          </a:p>
        </p:txBody>
      </p:sp>
      <p:sp>
        <p:nvSpPr>
          <p:cNvPr id="553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F814135-8140-4DE5-9F34-037DFC57F79A}" type="slidenum">
              <a:rPr lang="tr-TR" altLang="tr-TR"/>
              <a:pPr>
                <a:spcBef>
                  <a:spcPct val="0"/>
                </a:spcBef>
              </a:pPr>
              <a:t>30</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tr-TR" altLang="tr-TR" dirty="0" smtClean="0"/>
              <a:t>Örneğin, kalite birimi, BFHI standartlarını varlığını ve standartların ve formların uygunluğunu bilmiyor olabilir. Doğum servis personeli, ilerlemeyi planlamakla, gelişme ve var olan düzenli prosedürlerin içine yerleştirmekle  ilgili kalite biriminin KKD formunu kullanmaya nasıl yardımcı olabileceğini bilemez.</a:t>
            </a:r>
          </a:p>
          <a:p>
            <a:pPr eaLnBrk="1" hangingPunct="1"/>
            <a:r>
              <a:rPr lang="tr-TR" altLang="tr-TR" dirty="0" smtClean="0"/>
              <a:t>Her iki birimin uzmanlığında daha iyi bir hizmet sunulabilir, ancak tüm gruplar (servisler/birimler) diğer grupların uzmanlıklarını dikkate almaya ve birlikte çalışmaya ihtiyaç duyarlar.</a:t>
            </a:r>
          </a:p>
          <a:p>
            <a:endParaRPr lang="tr-TR" altLang="tr-TR" dirty="0"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8F0BC41-74A6-4CA7-83CA-9EBC589CEAB6}" type="slidenum">
              <a:rPr lang="tr-TR" altLang="tr-TR"/>
              <a:pPr>
                <a:spcBef>
                  <a:spcPct val="0"/>
                </a:spcBef>
              </a:pPr>
              <a:t>32</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19.09.2018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653272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19.09.2018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705452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19.09.2018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77961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383E1DC-7C7B-45C5-800C-7E6400796DC3}" type="datetimeFigureOut">
              <a:rPr lang="tr-TR" smtClean="0"/>
              <a:t>19.09.2018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44131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383E1DC-7C7B-45C5-800C-7E6400796DC3}" type="datetimeFigureOut">
              <a:rPr lang="tr-TR" smtClean="0"/>
              <a:t>19.09.2018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01849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383E1DC-7C7B-45C5-800C-7E6400796DC3}" type="datetimeFigureOut">
              <a:rPr lang="tr-TR" smtClean="0"/>
              <a:t>19.09.2018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4773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383E1DC-7C7B-45C5-800C-7E6400796DC3}" type="datetimeFigureOut">
              <a:rPr lang="tr-TR" smtClean="0"/>
              <a:t>19.09.2018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62310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383E1DC-7C7B-45C5-800C-7E6400796DC3}" type="datetimeFigureOut">
              <a:rPr lang="tr-TR" smtClean="0"/>
              <a:t>19.09.2018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1299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383E1DC-7C7B-45C5-800C-7E6400796DC3}" type="datetimeFigureOut">
              <a:rPr lang="tr-TR" smtClean="0"/>
              <a:t>19.09.2018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243976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83E1DC-7C7B-45C5-800C-7E6400796DC3}" type="datetimeFigureOut">
              <a:rPr lang="tr-TR" smtClean="0"/>
              <a:t>19.09.2018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33156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383E1DC-7C7B-45C5-800C-7E6400796DC3}" type="datetimeFigureOut">
              <a:rPr lang="tr-TR" smtClean="0"/>
              <a:t>19.09.2018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CF9122C-AE58-4D31-A6CF-138CCE727786}" type="slidenum">
              <a:rPr lang="tr-TR" smtClean="0"/>
              <a:t>‹#›</a:t>
            </a:fld>
            <a:endParaRPr lang="tr-TR"/>
          </a:p>
        </p:txBody>
      </p:sp>
    </p:spTree>
    <p:extLst>
      <p:ext uri="{BB962C8B-B14F-4D97-AF65-F5344CB8AC3E}">
        <p14:creationId xmlns:p14="http://schemas.microsoft.com/office/powerpoint/2010/main" val="1429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1000" r="-34000" b="5000"/>
          </a:stretch>
        </a:blipFill>
        <a:effectLst/>
      </p:bgPr>
    </p:bg>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244408" y="124761"/>
            <a:ext cx="742720" cy="686327"/>
          </a:xfrm>
          <a:prstGeom prst="rect">
            <a:avLst/>
          </a:prstGeom>
        </p:spPr>
      </p:pic>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3E1DC-7C7B-45C5-800C-7E6400796DC3}" type="datetimeFigureOut">
              <a:rPr lang="tr-TR" smtClean="0"/>
              <a:t>19.09.2018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dirty="0" smtClean="0"/>
              <a:t>TC Sağlık Bakanlığı</a:t>
            </a:r>
          </a:p>
          <a:p>
            <a:r>
              <a:rPr lang="tr-TR" dirty="0" smtClean="0"/>
              <a:t>Halk Sağlığı Genel Müdürlüğü</a:t>
            </a:r>
            <a:endParaRPr lang="tr-TR" dirty="0"/>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9122C-AE58-4D31-A6CF-138CCE727786}" type="slidenum">
              <a:rPr lang="tr-TR" smtClean="0"/>
              <a:t>‹#›</a:t>
            </a:fld>
            <a:endParaRPr lang="tr-TR" dirty="0"/>
          </a:p>
        </p:txBody>
      </p:sp>
      <p:pic>
        <p:nvPicPr>
          <p:cNvPr id="7" name="6 Resim" descr="HSGM-LOGO.png"/>
          <p:cNvPicPr>
            <a:picLocks noChangeAspect="1"/>
          </p:cNvPicPr>
          <p:nvPr userDrawn="1"/>
        </p:nvPicPr>
        <p:blipFill>
          <a:blip r:embed="rId15" cstate="print"/>
          <a:stretch>
            <a:fillRect/>
          </a:stretch>
        </p:blipFill>
        <p:spPr>
          <a:xfrm>
            <a:off x="179512" y="116632"/>
            <a:ext cx="658975" cy="764704"/>
          </a:xfrm>
          <a:prstGeom prst="rect">
            <a:avLst/>
          </a:prstGeom>
        </p:spPr>
      </p:pic>
    </p:spTree>
    <p:extLst>
      <p:ext uri="{BB962C8B-B14F-4D97-AF65-F5344CB8AC3E}">
        <p14:creationId xmlns:p14="http://schemas.microsoft.com/office/powerpoint/2010/main" val="371416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Başlık 1"/>
          <p:cNvSpPr>
            <a:spLocks noGrp="1"/>
          </p:cNvSpPr>
          <p:nvPr>
            <p:ph type="ctrTitle"/>
          </p:nvPr>
        </p:nvSpPr>
        <p:spPr>
          <a:xfrm>
            <a:off x="827088" y="700088"/>
            <a:ext cx="7772400" cy="1470025"/>
          </a:xfrm>
        </p:spPr>
        <p:txBody>
          <a:bodyPr/>
          <a:lstStyle/>
          <a:p>
            <a:pPr eaLnBrk="1" hangingPunct="1"/>
            <a:r>
              <a:rPr lang="tr-TR" altLang="tr-TR" sz="3600" b="1" dirty="0" smtClean="0">
                <a:solidFill>
                  <a:srgbClr val="FF0000"/>
                </a:solidFill>
              </a:rPr>
              <a:t>10 </a:t>
            </a:r>
            <a:r>
              <a:rPr lang="tr-TR" altLang="tr-TR" sz="3600" b="1" dirty="0" smtClean="0">
                <a:solidFill>
                  <a:srgbClr val="FF0000"/>
                </a:solidFill>
              </a:rPr>
              <a:t>ÖNERİ &amp; BEBEK DOSTU OLMAK</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875" y="2204864"/>
            <a:ext cx="5810250" cy="3286125"/>
          </a:xfrm>
          <a:prstGeom prst="rect">
            <a:avLst/>
          </a:prstGeom>
        </p:spPr>
      </p:pic>
    </p:spTree>
    <p:extLst>
      <p:ext uri="{BB962C8B-B14F-4D97-AF65-F5344CB8AC3E}">
        <p14:creationId xmlns:p14="http://schemas.microsoft.com/office/powerpoint/2010/main" val="58943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Başlık 1"/>
          <p:cNvSpPr>
            <a:spLocks noGrp="1"/>
          </p:cNvSpPr>
          <p:nvPr>
            <p:ph type="title"/>
          </p:nvPr>
        </p:nvSpPr>
        <p:spPr>
          <a:xfrm>
            <a:off x="430957" y="1196752"/>
            <a:ext cx="8229600" cy="868363"/>
          </a:xfrm>
        </p:spPr>
        <p:txBody>
          <a:bodyPr>
            <a:normAutofit fontScale="90000"/>
          </a:bodyPr>
          <a:lstStyle/>
          <a:p>
            <a:pPr eaLnBrk="1" hangingPunct="1"/>
            <a:r>
              <a:rPr lang="tr-TR" altLang="tr-TR" sz="3200" dirty="0" smtClean="0"/>
              <a:t>Kendi sağlık personelini eğitmek bir hastane için neden önemlidir?</a:t>
            </a:r>
          </a:p>
        </p:txBody>
      </p:sp>
      <p:sp>
        <p:nvSpPr>
          <p:cNvPr id="3" name="İçerik Yer Tutucusu 2"/>
          <p:cNvSpPr>
            <a:spLocks noGrp="1"/>
          </p:cNvSpPr>
          <p:nvPr>
            <p:ph idx="1"/>
          </p:nvPr>
        </p:nvSpPr>
        <p:spPr>
          <a:xfrm>
            <a:off x="457200" y="2492896"/>
            <a:ext cx="8229600" cy="3633267"/>
          </a:xfrm>
        </p:spPr>
        <p:txBody>
          <a:bodyPr/>
          <a:lstStyle/>
          <a:p>
            <a:pPr eaLnBrk="1" hangingPunct="1"/>
            <a:r>
              <a:rPr lang="tr-TR" altLang="tr-TR" dirty="0" smtClean="0"/>
              <a:t>Bilgili personel yönetim ile birlikte, gerekli değişiklikleri yapabilir, destekleyici olmayan uygulamaları ortadan kaldırır ve anne ve bebeklere emzirme konusunda  yardımcı olan bebek dostu uygulamaları geliştirir.</a:t>
            </a:r>
          </a:p>
        </p:txBody>
      </p:sp>
    </p:spTree>
    <p:extLst>
      <p:ext uri="{BB962C8B-B14F-4D97-AF65-F5344CB8AC3E}">
        <p14:creationId xmlns:p14="http://schemas.microsoft.com/office/powerpoint/2010/main" val="108065479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Unvan 1"/>
          <p:cNvSpPr>
            <a:spLocks noGrp="1"/>
          </p:cNvSpPr>
          <p:nvPr>
            <p:ph type="title"/>
          </p:nvPr>
        </p:nvSpPr>
        <p:spPr>
          <a:xfrm>
            <a:off x="424237" y="461963"/>
            <a:ext cx="8229600" cy="1143000"/>
          </a:xfrm>
        </p:spPr>
        <p:txBody>
          <a:bodyPr/>
          <a:lstStyle/>
          <a:p>
            <a:r>
              <a:rPr lang="tr-TR" altLang="tr-TR" dirty="0" smtClean="0"/>
              <a:t>Eğitim içeriği ve süresi </a:t>
            </a:r>
          </a:p>
        </p:txBody>
      </p:sp>
      <p:sp>
        <p:nvSpPr>
          <p:cNvPr id="13315" name="İçerik Yer Tutucusu 2"/>
          <p:cNvSpPr>
            <a:spLocks noGrp="1"/>
          </p:cNvSpPr>
          <p:nvPr>
            <p:ph idx="1"/>
          </p:nvPr>
        </p:nvSpPr>
        <p:spPr>
          <a:xfrm>
            <a:off x="457200" y="1428750"/>
            <a:ext cx="8229600" cy="4525963"/>
          </a:xfrm>
        </p:spPr>
        <p:txBody>
          <a:bodyPr/>
          <a:lstStyle/>
          <a:p>
            <a:pPr marL="0" indent="0" eaLnBrk="1" hangingPunct="1">
              <a:buNone/>
            </a:pPr>
            <a:r>
              <a:rPr lang="tr-TR" altLang="tr-TR" dirty="0" smtClean="0"/>
              <a:t>Gebelerle, annelerle, yeni doğanlarla ve çocuklarla teması olan bütün sağlık personeli en az 17 saat teorik - 3 saat pratik olacak şekilde emzirme ve </a:t>
            </a:r>
            <a:r>
              <a:rPr lang="tr-TR" altLang="tr-TR" dirty="0" err="1" smtClean="0"/>
              <a:t>laktasyon</a:t>
            </a:r>
            <a:r>
              <a:rPr lang="tr-TR" altLang="tr-TR" dirty="0" smtClean="0"/>
              <a:t> yöntemi konusunda </a:t>
            </a:r>
            <a:r>
              <a:rPr lang="tr-TR" altLang="tr-TR" dirty="0" err="1" smtClean="0"/>
              <a:t>hizmetiçi</a:t>
            </a:r>
            <a:r>
              <a:rPr lang="tr-TR" altLang="tr-TR" dirty="0" smtClean="0"/>
              <a:t> eğitim almalıdır.</a:t>
            </a:r>
          </a:p>
        </p:txBody>
      </p:sp>
      <p:pic>
        <p:nvPicPr>
          <p:cNvPr id="13316" name="Picture 5" descr="~AUT01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165600"/>
            <a:ext cx="3095625"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028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Başlık 1"/>
          <p:cNvSpPr>
            <a:spLocks noGrp="1"/>
          </p:cNvSpPr>
          <p:nvPr>
            <p:ph type="title"/>
          </p:nvPr>
        </p:nvSpPr>
        <p:spPr>
          <a:xfrm>
            <a:off x="457200" y="620713"/>
            <a:ext cx="8229600" cy="796925"/>
          </a:xfrm>
        </p:spPr>
        <p:txBody>
          <a:bodyPr/>
          <a:lstStyle/>
          <a:p>
            <a:pPr eaLnBrk="1" hangingPunct="1"/>
            <a:r>
              <a:rPr lang="tr-TR" altLang="tr-TR" sz="4000" b="1" smtClean="0"/>
              <a:t>3. Adım: Gebe eğitimleri…</a:t>
            </a:r>
          </a:p>
        </p:txBody>
      </p:sp>
      <p:sp>
        <p:nvSpPr>
          <p:cNvPr id="3" name="İçerik Yer Tutucusu 2"/>
          <p:cNvSpPr>
            <a:spLocks noGrp="1"/>
          </p:cNvSpPr>
          <p:nvPr>
            <p:ph idx="1"/>
          </p:nvPr>
        </p:nvSpPr>
        <p:spPr/>
        <p:txBody>
          <a:bodyPr rtlCol="0">
            <a:normAutofit/>
          </a:bodyPr>
          <a:lstStyle/>
          <a:p>
            <a:pPr eaLnBrk="1" fontAlgn="auto" hangingPunct="1">
              <a:spcAft>
                <a:spcPts val="0"/>
              </a:spcAft>
              <a:defRPr/>
            </a:pPr>
            <a:r>
              <a:rPr lang="tr-TR" dirty="0"/>
              <a:t>Hamile kadınların  emzirmenin yararları ve yöntemleri konusunda bilgilendirilmesi</a:t>
            </a:r>
          </a:p>
          <a:p>
            <a:pPr marL="0" indent="0" eaLnBrk="1" fontAlgn="auto" hangingPunct="1">
              <a:spcAft>
                <a:spcPts val="0"/>
              </a:spcAft>
              <a:buFont typeface="Arial" panose="020B0604020202020204" pitchFamily="34" charset="0"/>
              <a:buNone/>
              <a:defRPr/>
            </a:pPr>
            <a:endParaRPr lang="tr-TR" dirty="0"/>
          </a:p>
        </p:txBody>
      </p:sp>
      <p:pic>
        <p:nvPicPr>
          <p:cNvPr id="14340" name="Picture 4" descr="C:\Users\ceren.armut1\Desktop\womb institute pregnant_woman_.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95938" y="2565400"/>
            <a:ext cx="2047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3860863"/>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a:xfrm>
            <a:off x="457200" y="765175"/>
            <a:ext cx="8229600" cy="935038"/>
          </a:xfrm>
        </p:spPr>
        <p:txBody>
          <a:bodyPr>
            <a:normAutofit fontScale="90000"/>
          </a:bodyPr>
          <a:lstStyle/>
          <a:p>
            <a:pPr eaLnBrk="1" hangingPunct="1"/>
            <a:r>
              <a:rPr lang="tr-TR" altLang="tr-TR" sz="3200" smtClean="0"/>
              <a:t>Bir hastane için hamile kadınlar ile konuşmak ne için önemlidir? </a:t>
            </a:r>
          </a:p>
        </p:txBody>
      </p:sp>
      <p:sp>
        <p:nvSpPr>
          <p:cNvPr id="12291" name="İçerik Yer Tutucusu 2"/>
          <p:cNvSpPr>
            <a:spLocks noGrp="1"/>
          </p:cNvSpPr>
          <p:nvPr>
            <p:ph idx="1"/>
          </p:nvPr>
        </p:nvSpPr>
        <p:spPr>
          <a:xfrm>
            <a:off x="457200" y="1844675"/>
            <a:ext cx="8229600" cy="4281488"/>
          </a:xfrm>
        </p:spPr>
        <p:txBody>
          <a:bodyPr/>
          <a:lstStyle/>
          <a:p>
            <a:pPr eaLnBrk="1" hangingPunct="1"/>
            <a:r>
              <a:rPr lang="tr-TR" altLang="tr-TR" sz="2800" smtClean="0"/>
              <a:t>Hamile kadınlar bebek maması gibi ticari bir ürünü teşvik etmeyen doğru bilgiye ihtiyaç duyarlar. </a:t>
            </a:r>
          </a:p>
          <a:p>
            <a:pPr eaLnBrk="1" hangingPunct="1"/>
            <a:r>
              <a:rPr lang="tr-TR" altLang="tr-TR" sz="2800" smtClean="0"/>
              <a:t>Bu bilgiler kadına özel (kişiye özel) olmalıdır. </a:t>
            </a:r>
          </a:p>
          <a:p>
            <a:pPr eaLnBrk="1" hangingPunct="1"/>
            <a:r>
              <a:rPr lang="tr-TR" altLang="tr-TR" sz="2800" smtClean="0"/>
              <a:t>Eğer hamile kadınlar bilgiyi bilgili bir sağlık çalışanı ile tartışamazlarsa, yanlış bilgilere dayalı kararlar alabilirler.</a:t>
            </a:r>
            <a:endParaRPr lang="tr-TR" altLang="tr-TR" smtClean="0"/>
          </a:p>
        </p:txBody>
      </p:sp>
    </p:spTree>
    <p:extLst>
      <p:ext uri="{BB962C8B-B14F-4D97-AF65-F5344CB8AC3E}">
        <p14:creationId xmlns:p14="http://schemas.microsoft.com/office/powerpoint/2010/main" val="725798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fill="hold"/>
                                        <p:tgtEl>
                                          <p:spTgt spid="122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2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500" fill="hold"/>
                                        <p:tgtEl>
                                          <p:spTgt spid="1229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29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500" fill="hold"/>
                                        <p:tgtEl>
                                          <p:spTgt spid="1229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29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Users\ceren.armut1\Desktop\Fotolia_8089713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144000"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İçerik Yer Tutucusu 2"/>
          <p:cNvSpPr>
            <a:spLocks noGrp="1"/>
          </p:cNvSpPr>
          <p:nvPr>
            <p:ph idx="1"/>
          </p:nvPr>
        </p:nvSpPr>
        <p:spPr/>
        <p:txBody>
          <a:bodyPr/>
          <a:lstStyle/>
          <a:p>
            <a:r>
              <a:rPr lang="tr-TR" dirty="0"/>
              <a:t>Annelerin bebekle derhal ve kesintisiz şekilde ten teması kurmasının sağlanır ve doğumdan sonra en kısa zamanda emzirmeye başlamaları için annelere destek olunur. </a:t>
            </a:r>
          </a:p>
        </p:txBody>
      </p:sp>
      <p:sp>
        <p:nvSpPr>
          <p:cNvPr id="16388" name="Başlık 1"/>
          <p:cNvSpPr>
            <a:spLocks noGrp="1"/>
          </p:cNvSpPr>
          <p:nvPr>
            <p:ph type="title"/>
          </p:nvPr>
        </p:nvSpPr>
        <p:spPr>
          <a:xfrm>
            <a:off x="457200" y="476250"/>
            <a:ext cx="8229600" cy="941388"/>
          </a:xfrm>
        </p:spPr>
        <p:txBody>
          <a:bodyPr/>
          <a:lstStyle/>
          <a:p>
            <a:pPr eaLnBrk="1" hangingPunct="1"/>
            <a:r>
              <a:rPr lang="tr-TR" altLang="tr-TR" sz="4000" b="1" smtClean="0"/>
              <a:t>4. Adım: Erken Tensel Temas…</a:t>
            </a:r>
          </a:p>
        </p:txBody>
      </p:sp>
    </p:spTree>
    <p:extLst>
      <p:ext uri="{BB962C8B-B14F-4D97-AF65-F5344CB8AC3E}">
        <p14:creationId xmlns:p14="http://schemas.microsoft.com/office/powerpoint/2010/main" val="1532375671"/>
      </p:ext>
    </p:extLst>
  </p:cSld>
  <p:clrMapOvr>
    <a:masterClrMapping/>
  </p:clrMapOvr>
  <p:transition spd="slow">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a:xfrm>
            <a:off x="457200" y="765175"/>
            <a:ext cx="8229600" cy="935038"/>
          </a:xfrm>
        </p:spPr>
        <p:txBody>
          <a:bodyPr>
            <a:normAutofit fontScale="90000"/>
          </a:bodyPr>
          <a:lstStyle/>
          <a:p>
            <a:pPr eaLnBrk="1" hangingPunct="1"/>
            <a:r>
              <a:rPr lang="tr-TR" altLang="tr-TR" sz="3200" smtClean="0"/>
              <a:t/>
            </a:r>
            <a:br>
              <a:rPr lang="tr-TR" altLang="tr-TR" sz="3200" smtClean="0"/>
            </a:br>
            <a:r>
              <a:rPr lang="tr-TR" altLang="tr-TR" sz="3200" b="1" smtClean="0"/>
              <a:t>Neden anne ve bebeklerin erken temas etmesine yardımcı olmak önemlidir?</a:t>
            </a:r>
            <a:r>
              <a:rPr lang="tr-TR" altLang="tr-TR" sz="3200" smtClean="0"/>
              <a:t/>
            </a:r>
            <a:br>
              <a:rPr lang="tr-TR" altLang="tr-TR" sz="3200" smtClean="0"/>
            </a:br>
            <a:endParaRPr lang="tr-TR" altLang="tr-TR" sz="3200" smtClean="0"/>
          </a:p>
        </p:txBody>
      </p:sp>
      <p:sp>
        <p:nvSpPr>
          <p:cNvPr id="3" name="İçerik Yer Tutucusu 2"/>
          <p:cNvSpPr>
            <a:spLocks noGrp="1"/>
          </p:cNvSpPr>
          <p:nvPr>
            <p:ph idx="1"/>
          </p:nvPr>
        </p:nvSpPr>
        <p:spPr>
          <a:xfrm>
            <a:off x="457200" y="1844675"/>
            <a:ext cx="8229600" cy="4281488"/>
          </a:xfrm>
        </p:spPr>
        <p:txBody>
          <a:bodyPr rtlCol="0">
            <a:normAutofit/>
          </a:bodyPr>
          <a:lstStyle/>
          <a:p>
            <a:pPr eaLnBrk="1" fontAlgn="auto" hangingPunct="1">
              <a:spcAft>
                <a:spcPts val="0"/>
              </a:spcAft>
              <a:buFont typeface="Arial" panose="020B0604020202020204" pitchFamily="34" charset="0"/>
              <a:buChar char="•"/>
              <a:defRPr/>
            </a:pPr>
            <a:r>
              <a:rPr lang="tr-TR" sz="2800" dirty="0"/>
              <a:t>Ten tene temas şunlara yardımcı olur:</a:t>
            </a:r>
          </a:p>
          <a:p>
            <a:pPr lvl="1" eaLnBrk="1" fontAlgn="auto" hangingPunct="1">
              <a:spcAft>
                <a:spcPts val="0"/>
              </a:spcAft>
              <a:buFont typeface="Arial" panose="020B0604020202020204" pitchFamily="34" charset="0"/>
              <a:buChar char="–"/>
              <a:defRPr/>
            </a:pPr>
            <a:r>
              <a:rPr lang="tr-TR" sz="2400" dirty="0"/>
              <a:t>Bebeği sıcak tutmak, nefes ve vücut ısısını sabitlemek </a:t>
            </a:r>
          </a:p>
          <a:p>
            <a:pPr lvl="1" eaLnBrk="1" fontAlgn="auto" hangingPunct="1">
              <a:spcAft>
                <a:spcPts val="0"/>
              </a:spcAft>
              <a:buFont typeface="Arial" panose="020B0604020202020204" pitchFamily="34" charset="0"/>
              <a:buChar char="–"/>
              <a:defRPr/>
            </a:pPr>
            <a:r>
              <a:rPr lang="tr-TR" sz="2400" dirty="0"/>
              <a:t>Emzirmeyi başlatmak </a:t>
            </a:r>
          </a:p>
          <a:p>
            <a:pPr lvl="1" eaLnBrk="1" fontAlgn="auto" hangingPunct="1">
              <a:spcAft>
                <a:spcPts val="0"/>
              </a:spcAft>
              <a:buFont typeface="Arial" panose="020B0604020202020204" pitchFamily="34" charset="0"/>
              <a:buChar char="–"/>
              <a:defRPr/>
            </a:pPr>
            <a:r>
              <a:rPr lang="tr-TR" sz="2400" dirty="0"/>
              <a:t>Anne ve bebeğin birbirlerini tanıması</a:t>
            </a:r>
          </a:p>
          <a:p>
            <a:pPr marL="457200" lvl="1" indent="0" eaLnBrk="1" fontAlgn="auto" hangingPunct="1">
              <a:spcAft>
                <a:spcPts val="0"/>
              </a:spcAft>
              <a:buFont typeface="Arial" panose="020B0604020202020204" pitchFamily="34" charset="0"/>
              <a:buNone/>
              <a:defRPr/>
            </a:pPr>
            <a:endParaRPr lang="tr-TR" sz="2400" dirty="0"/>
          </a:p>
          <a:p>
            <a:pPr eaLnBrk="1" fontAlgn="auto" hangingPunct="1">
              <a:spcAft>
                <a:spcPts val="0"/>
              </a:spcAft>
              <a:buFont typeface="Arial" panose="020B0604020202020204" pitchFamily="34" charset="0"/>
              <a:buChar char="•"/>
              <a:defRPr/>
            </a:pPr>
            <a:r>
              <a:rPr lang="tr-TR" sz="2800" dirty="0"/>
              <a:t>Bebek veya annenin doğumda acil tıbbi bakıma ihtiyacı varsa, ten teması bebek ve annenin durumunun stabil olduğu en kısa sürede başlayabilir.</a:t>
            </a:r>
          </a:p>
          <a:p>
            <a:pPr eaLnBrk="1" fontAlgn="auto" hangingPunct="1">
              <a:spcAft>
                <a:spcPts val="0"/>
              </a:spcAft>
              <a:buFont typeface="Arial" panose="020B0604020202020204" pitchFamily="34" charset="0"/>
              <a:buChar char="•"/>
              <a:defRPr/>
            </a:pPr>
            <a:endParaRPr lang="tr-TR" dirty="0"/>
          </a:p>
        </p:txBody>
      </p:sp>
    </p:spTree>
    <p:extLst>
      <p:ext uri="{BB962C8B-B14F-4D97-AF65-F5344CB8AC3E}">
        <p14:creationId xmlns:p14="http://schemas.microsoft.com/office/powerpoint/2010/main" val="368826057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down)">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p:cNvSpPr>
            <a:spLocks noGrp="1"/>
          </p:cNvSpPr>
          <p:nvPr>
            <p:ph type="title"/>
          </p:nvPr>
        </p:nvSpPr>
        <p:spPr>
          <a:xfrm>
            <a:off x="457200" y="620713"/>
            <a:ext cx="8229600" cy="796925"/>
          </a:xfrm>
        </p:spPr>
        <p:txBody>
          <a:bodyPr/>
          <a:lstStyle/>
          <a:p>
            <a:pPr eaLnBrk="1" hangingPunct="1"/>
            <a:r>
              <a:rPr lang="tr-TR" altLang="tr-TR" sz="4000" b="1" smtClean="0"/>
              <a:t>5. Adım: Emzirmeye Yardım…</a:t>
            </a:r>
          </a:p>
        </p:txBody>
      </p:sp>
      <p:sp>
        <p:nvSpPr>
          <p:cNvPr id="18435" name="İçerik Yer Tutucusu 2"/>
          <p:cNvSpPr>
            <a:spLocks noGrp="1"/>
          </p:cNvSpPr>
          <p:nvPr>
            <p:ph idx="1"/>
          </p:nvPr>
        </p:nvSpPr>
        <p:spPr>
          <a:xfrm>
            <a:off x="457200" y="1600200"/>
            <a:ext cx="5410200" cy="4525963"/>
          </a:xfrm>
        </p:spPr>
        <p:txBody>
          <a:bodyPr/>
          <a:lstStyle/>
          <a:p>
            <a:r>
              <a:rPr lang="tr-TR" dirty="0"/>
              <a:t>Emzirmenin başlatılması ve sürdürülmesi ile sıkça karşılaşılan güçlüklerin yönetilmesi konusunda annelere destek sunulur. </a:t>
            </a:r>
          </a:p>
        </p:txBody>
      </p:sp>
      <p:pic>
        <p:nvPicPr>
          <p:cNvPr id="18436" name="Picture 4" descr="C:\Users\ceren.armut1\Desktop\9wz1zkqMA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1484313"/>
            <a:ext cx="252095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55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750" y="692150"/>
            <a:ext cx="8229600" cy="865188"/>
          </a:xfrm>
        </p:spPr>
        <p:txBody>
          <a:bodyPr rtlCol="0">
            <a:normAutofit fontScale="90000"/>
          </a:bodyPr>
          <a:lstStyle/>
          <a:p>
            <a:pPr eaLnBrk="1" fontAlgn="auto" hangingPunct="1">
              <a:spcAft>
                <a:spcPts val="0"/>
              </a:spcAft>
              <a:defRPr/>
            </a:pPr>
            <a:r>
              <a:rPr lang="tr-TR" dirty="0"/>
              <a:t/>
            </a:r>
            <a:br>
              <a:rPr lang="tr-TR" dirty="0"/>
            </a:br>
            <a:r>
              <a:rPr lang="tr-TR" dirty="0"/>
              <a:t/>
            </a:r>
            <a:br>
              <a:rPr lang="tr-TR" dirty="0"/>
            </a:br>
            <a:r>
              <a:rPr lang="tr-TR" sz="3100" dirty="0"/>
              <a:t>Bebeğini nasıl besleyeceğini anneye göstermek neden önemlidir?</a:t>
            </a:r>
            <a:r>
              <a:rPr lang="tr-TR" sz="3600" dirty="0"/>
              <a:t/>
            </a:r>
            <a:br>
              <a:rPr lang="tr-TR" sz="3600" dirty="0"/>
            </a:br>
            <a:r>
              <a:rPr lang="tr-TR" sz="4000" dirty="0"/>
              <a:t/>
            </a:r>
            <a:br>
              <a:rPr lang="tr-TR" sz="4000" dirty="0"/>
            </a:br>
            <a:endParaRPr lang="tr-TR" dirty="0"/>
          </a:p>
        </p:txBody>
      </p:sp>
      <p:sp>
        <p:nvSpPr>
          <p:cNvPr id="3" name="İçerik Yer Tutucusu 2"/>
          <p:cNvSpPr>
            <a:spLocks noGrp="1"/>
          </p:cNvSpPr>
          <p:nvPr>
            <p:ph idx="1"/>
          </p:nvPr>
        </p:nvSpPr>
        <p:spPr>
          <a:xfrm>
            <a:off x="457200" y="1628775"/>
            <a:ext cx="8229600" cy="4497388"/>
          </a:xfrm>
        </p:spPr>
        <p:txBody>
          <a:bodyPr rtlCol="0">
            <a:normAutofit/>
          </a:bodyPr>
          <a:lstStyle/>
          <a:p>
            <a:pPr eaLnBrk="1" fontAlgn="auto" hangingPunct="1">
              <a:spcAft>
                <a:spcPts val="0"/>
              </a:spcAft>
              <a:buFont typeface="Arial" panose="020B0604020202020204" pitchFamily="34" charset="0"/>
              <a:buChar char="•"/>
              <a:defRPr/>
            </a:pPr>
            <a:r>
              <a:rPr lang="tr-TR" dirty="0"/>
              <a:t>Bazı anneler aile ve arkadaş ortamında az da olsa emzirme eylemini görmüş olabilirler. Onlara bazı ana noktaları göstermek emzirmenin iyi gitmesine yardımcı olabilir.</a:t>
            </a:r>
          </a:p>
          <a:p>
            <a:pPr eaLnBrk="1" fontAlgn="auto" hangingPunct="1">
              <a:spcAft>
                <a:spcPts val="0"/>
              </a:spcAft>
              <a:buFont typeface="Arial" panose="020B0604020202020204" pitchFamily="34" charset="0"/>
              <a:buChar char="•"/>
              <a:defRPr/>
            </a:pPr>
            <a:endParaRPr lang="tr-TR" dirty="0"/>
          </a:p>
          <a:p>
            <a:pPr marL="0" indent="0" eaLnBrk="1" fontAlgn="auto" hangingPunct="1">
              <a:spcAft>
                <a:spcPts val="0"/>
              </a:spcAft>
              <a:buFont typeface="Arial" panose="020B0604020202020204" pitchFamily="34" charset="0"/>
              <a:buNone/>
              <a:defRPr/>
            </a:pPr>
            <a:endParaRPr lang="tr-TR" dirty="0"/>
          </a:p>
        </p:txBody>
      </p:sp>
      <p:pic>
        <p:nvPicPr>
          <p:cNvPr id="19460" name="Picture 2" descr="D:\anado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005263"/>
            <a:ext cx="333851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6396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3"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3)">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713"/>
            <a:ext cx="8229600" cy="936625"/>
          </a:xfrm>
        </p:spPr>
        <p:txBody>
          <a:bodyPr rtlCol="0">
            <a:normAutofit fontScale="90000"/>
          </a:bodyPr>
          <a:lstStyle/>
          <a:p>
            <a:pPr eaLnBrk="1" fontAlgn="auto" hangingPunct="1">
              <a:spcAft>
                <a:spcPts val="0"/>
              </a:spcAft>
              <a:defRPr/>
            </a:pPr>
            <a:r>
              <a:rPr lang="tr-TR" sz="2800" dirty="0"/>
              <a:t/>
            </a:r>
            <a:br>
              <a:rPr lang="tr-TR" sz="2800" dirty="0"/>
            </a:br>
            <a:r>
              <a:rPr lang="tr-TR" sz="2800" dirty="0"/>
              <a:t>Eğer bebek emzirilmiyorsa, annenin beslenme hakkında ne öğrenmeye ihtiyacı vardır? </a:t>
            </a:r>
          </a:p>
        </p:txBody>
      </p:sp>
      <p:sp>
        <p:nvSpPr>
          <p:cNvPr id="21507" name="İçerik Yer Tutucusu 2"/>
          <p:cNvSpPr>
            <a:spLocks noGrp="1"/>
          </p:cNvSpPr>
          <p:nvPr>
            <p:ph idx="1"/>
          </p:nvPr>
        </p:nvSpPr>
        <p:spPr/>
        <p:txBody>
          <a:bodyPr/>
          <a:lstStyle/>
          <a:p>
            <a:pPr eaLnBrk="1" hangingPunct="1"/>
            <a:endParaRPr lang="tr-TR" altLang="tr-TR" sz="2800" dirty="0" smtClean="0"/>
          </a:p>
          <a:p>
            <a:pPr eaLnBrk="1" hangingPunct="1"/>
            <a:r>
              <a:rPr lang="tr-TR" altLang="tr-TR" sz="2800" dirty="0" smtClean="0"/>
              <a:t>Annenin şunları bilmesi gerekir:</a:t>
            </a:r>
          </a:p>
          <a:p>
            <a:pPr lvl="1" eaLnBrk="1" hangingPunct="1"/>
            <a:r>
              <a:rPr lang="tr-TR" altLang="tr-TR" sz="2400" dirty="0" smtClean="0"/>
              <a:t>Hangi tür beslenme idamesinin onun durumunda kabul edilebilir, mümkün, uygulanabilir, ekonomik, sürdürülebilir  ve güvenli olduğu</a:t>
            </a:r>
          </a:p>
          <a:p>
            <a:pPr lvl="1" eaLnBrk="1" hangingPunct="1"/>
            <a:r>
              <a:rPr lang="tr-TR" altLang="tr-TR" sz="2400" dirty="0" smtClean="0"/>
              <a:t>Anne sütünün yerine konacak besinlerin güvenli bir şekilde nasıl elde edileceği, hazırlanacağı ve verilebileceği</a:t>
            </a:r>
          </a:p>
          <a:p>
            <a:pPr eaLnBrk="1" hangingPunct="1"/>
            <a:endParaRPr lang="tr-TR" altLang="tr-TR" dirty="0" smtClean="0"/>
          </a:p>
        </p:txBody>
      </p:sp>
    </p:spTree>
    <p:extLst>
      <p:ext uri="{BB962C8B-B14F-4D97-AF65-F5344CB8AC3E}">
        <p14:creationId xmlns:p14="http://schemas.microsoft.com/office/powerpoint/2010/main" val="2972242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5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1507">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37" fill="hold"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Effect transition="in" filter="barn(outVertical)">
                                      <p:cBhvr>
                                        <p:cTn id="14" dur="500"/>
                                        <p:tgtEl>
                                          <p:spTgt spid="21507">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37" fill="hold" nodeType="click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barn(outVertical)">
                                      <p:cBhvr>
                                        <p:cTn id="19"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p:cNvSpPr>
            <a:spLocks noGrp="1"/>
          </p:cNvSpPr>
          <p:nvPr>
            <p:ph type="title"/>
          </p:nvPr>
        </p:nvSpPr>
        <p:spPr>
          <a:xfrm>
            <a:off x="457200" y="476250"/>
            <a:ext cx="8229600" cy="941388"/>
          </a:xfrm>
        </p:spPr>
        <p:txBody>
          <a:bodyPr/>
          <a:lstStyle/>
          <a:p>
            <a:pPr eaLnBrk="1" hangingPunct="1"/>
            <a:r>
              <a:rPr lang="tr-TR" altLang="tr-TR" sz="3200" b="1" smtClean="0"/>
              <a:t>6. Adım: Sadece Anne Sütü…</a:t>
            </a:r>
          </a:p>
        </p:txBody>
      </p:sp>
      <p:sp>
        <p:nvSpPr>
          <p:cNvPr id="25603" name="İçerik Yer Tutucusu 2"/>
          <p:cNvSpPr>
            <a:spLocks noGrp="1"/>
          </p:cNvSpPr>
          <p:nvPr>
            <p:ph idx="1"/>
          </p:nvPr>
        </p:nvSpPr>
        <p:spPr/>
        <p:txBody>
          <a:bodyPr/>
          <a:lstStyle/>
          <a:p>
            <a:r>
              <a:rPr lang="tr-TR" dirty="0"/>
              <a:t>Tıbbi bir zorunluluk olmadığı sürece, </a:t>
            </a:r>
            <a:r>
              <a:rPr lang="tr-TR" dirty="0" err="1"/>
              <a:t>yenidoğanlara</a:t>
            </a:r>
            <a:r>
              <a:rPr lang="tr-TR" dirty="0"/>
              <a:t> anne sütünden başka herhangi bir katı veya sıvı gıda verilmez. </a:t>
            </a:r>
          </a:p>
          <a:p>
            <a:pPr eaLnBrk="1" hangingPunct="1">
              <a:lnSpc>
                <a:spcPct val="80000"/>
              </a:lnSpc>
              <a:buFont typeface="Wingdings 2" pitchFamily="18" charset="2"/>
              <a:buNone/>
            </a:pPr>
            <a:endParaRPr lang="tr-TR" altLang="tr-TR" b="1" dirty="0" smtClean="0"/>
          </a:p>
          <a:p>
            <a:pPr eaLnBrk="1" hangingPunct="1">
              <a:lnSpc>
                <a:spcPct val="80000"/>
              </a:lnSpc>
              <a:buFont typeface="Wingdings 2" pitchFamily="18" charset="2"/>
              <a:buNone/>
            </a:pPr>
            <a:r>
              <a:rPr lang="tr-TR" altLang="tr-TR" b="1" dirty="0" smtClean="0"/>
              <a:t>  Kabul edilebilir   tıbbi nedenler</a:t>
            </a:r>
          </a:p>
          <a:p>
            <a:pPr eaLnBrk="1" hangingPunct="1">
              <a:lnSpc>
                <a:spcPct val="80000"/>
              </a:lnSpc>
              <a:buFont typeface="Wingdings 2" pitchFamily="18" charset="2"/>
              <a:buNone/>
            </a:pPr>
            <a:r>
              <a:rPr lang="tr-TR" altLang="tr-TR" b="1" dirty="0" smtClean="0"/>
              <a:t>  (</a:t>
            </a:r>
            <a:r>
              <a:rPr lang="tr-TR" altLang="tr-TR" b="1" dirty="0" err="1" smtClean="0"/>
              <a:t>metabolik</a:t>
            </a:r>
            <a:r>
              <a:rPr lang="tr-TR" altLang="tr-TR" b="1" dirty="0" smtClean="0"/>
              <a:t> hastalıklar,</a:t>
            </a:r>
          </a:p>
          <a:p>
            <a:pPr eaLnBrk="1" hangingPunct="1">
              <a:lnSpc>
                <a:spcPct val="80000"/>
              </a:lnSpc>
              <a:buFont typeface="Wingdings 2" pitchFamily="18" charset="2"/>
              <a:buNone/>
            </a:pPr>
            <a:r>
              <a:rPr lang="tr-TR" altLang="tr-TR" b="1" dirty="0" smtClean="0"/>
              <a:t>  ilaç kullanımı vs.)</a:t>
            </a:r>
            <a:endParaRPr lang="tr-TR" altLang="tr-TR" dirty="0" smtClean="0"/>
          </a:p>
        </p:txBody>
      </p:sp>
      <p:pic>
        <p:nvPicPr>
          <p:cNvPr id="25604" name="Picture 2" descr="figu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433763"/>
            <a:ext cx="2182813"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11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Başlık 1"/>
          <p:cNvSpPr>
            <a:spLocks noGrp="1"/>
          </p:cNvSpPr>
          <p:nvPr>
            <p:ph type="title"/>
          </p:nvPr>
        </p:nvSpPr>
        <p:spPr/>
        <p:txBody>
          <a:bodyPr>
            <a:normAutofit fontScale="90000"/>
          </a:bodyPr>
          <a:lstStyle/>
          <a:p>
            <a:pPr eaLnBrk="1" hangingPunct="1"/>
            <a:r>
              <a:rPr lang="tr-TR" altLang="tr-TR" dirty="0" smtClean="0"/>
              <a:t/>
            </a:r>
            <a:br>
              <a:rPr lang="tr-TR" altLang="tr-TR" dirty="0" smtClean="0"/>
            </a:br>
            <a:r>
              <a:rPr lang="tr-TR" altLang="tr-TR" dirty="0" smtClean="0"/>
              <a:t>Dersin Amacı Nedir?</a:t>
            </a:r>
          </a:p>
        </p:txBody>
      </p:sp>
      <p:sp>
        <p:nvSpPr>
          <p:cNvPr id="5123" name="İçerik Yer Tutucusu 2"/>
          <p:cNvSpPr>
            <a:spLocks noGrp="1"/>
          </p:cNvSpPr>
          <p:nvPr>
            <p:ph idx="1"/>
          </p:nvPr>
        </p:nvSpPr>
        <p:spPr/>
        <p:txBody>
          <a:bodyPr/>
          <a:lstStyle/>
          <a:p>
            <a:pPr marL="0" indent="0" algn="just" eaLnBrk="1" hangingPunct="1">
              <a:buNone/>
            </a:pPr>
            <a:r>
              <a:rPr lang="tr-TR" altLang="tr-TR" sz="2800" dirty="0" smtClean="0"/>
              <a:t>Tüm personele "Başarılı Emzirmede 10 Adım" çerçevesinde annelerin bebeklerini doğum sonrasında en erken zamanda emzirebilmeleri ve sadece anne sütü verebilmeleri için gerekli danışmanlık hizmetlerini sunabilecek şekilde bilgi, deneyim ve donanım kazandırmak, dolayısıyla, bu kuruluşun Bebek Dostu Hastane unvanı kazanmasını sağlamaktır.</a:t>
            </a:r>
          </a:p>
          <a:p>
            <a:pPr algn="just" eaLnBrk="1" hangingPunct="1"/>
            <a:endParaRPr lang="tr-TR" altLang="tr-TR" sz="2800" dirty="0" smtClean="0"/>
          </a:p>
        </p:txBody>
      </p:sp>
      <p:pic>
        <p:nvPicPr>
          <p:cNvPr id="5124" name="Resim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4605338"/>
            <a:ext cx="1673225"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72112"/>
      </p:ext>
    </p:extLst>
  </p:cSld>
  <p:clrMapOvr>
    <a:masterClrMapping/>
  </p:clrMapOvr>
  <p:transition spd="slow">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Başlık 1"/>
          <p:cNvSpPr>
            <a:spLocks noGrp="1"/>
          </p:cNvSpPr>
          <p:nvPr>
            <p:ph type="title"/>
          </p:nvPr>
        </p:nvSpPr>
        <p:spPr>
          <a:xfrm>
            <a:off x="445570" y="980728"/>
            <a:ext cx="8229600" cy="719138"/>
          </a:xfrm>
        </p:spPr>
        <p:txBody>
          <a:bodyPr>
            <a:normAutofit fontScale="90000"/>
          </a:bodyPr>
          <a:lstStyle/>
          <a:p>
            <a:pPr eaLnBrk="1" hangingPunct="1"/>
            <a:r>
              <a:rPr lang="tr-TR" altLang="tr-TR" sz="3200" dirty="0" smtClean="0"/>
              <a:t>Yeni doğan bebeklere sadece anne sütü vermek neden önemlidir? </a:t>
            </a:r>
          </a:p>
        </p:txBody>
      </p:sp>
      <p:sp>
        <p:nvSpPr>
          <p:cNvPr id="23555" name="İçerik Yer Tutucusu 2"/>
          <p:cNvSpPr>
            <a:spLocks noGrp="1"/>
          </p:cNvSpPr>
          <p:nvPr>
            <p:ph idx="1"/>
          </p:nvPr>
        </p:nvSpPr>
        <p:spPr>
          <a:xfrm>
            <a:off x="463550" y="1916113"/>
            <a:ext cx="8229600" cy="1872927"/>
          </a:xfrm>
        </p:spPr>
        <p:txBody>
          <a:bodyPr/>
          <a:lstStyle/>
          <a:p>
            <a:pPr marL="0" indent="0" algn="ctr" eaLnBrk="1" hangingPunct="1">
              <a:buNone/>
            </a:pPr>
            <a:r>
              <a:rPr lang="tr-TR" altLang="tr-TR" sz="2800" dirty="0" smtClean="0"/>
              <a:t>Anne sütü bebeği korumak için sistemini bir sıva gibi kaplar. Diğer sıvılar veya gıdalar bu korumayı alıp götürebilir. Yine diğer sıvılar ve gıdalar bebeği enfeksiyona maruz bırakabilir.</a:t>
            </a:r>
          </a:p>
          <a:p>
            <a:pPr eaLnBrk="1" hangingPunct="1"/>
            <a:endParaRPr lang="tr-TR" altLang="tr-TR" sz="2800" dirty="0" smtClean="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782" y="3912440"/>
            <a:ext cx="3129136" cy="2534600"/>
          </a:xfrm>
          <a:prstGeom prst="rect">
            <a:avLst/>
          </a:prstGeom>
        </p:spPr>
      </p:pic>
    </p:spTree>
    <p:extLst>
      <p:ext uri="{BB962C8B-B14F-4D97-AF65-F5344CB8AC3E}">
        <p14:creationId xmlns:p14="http://schemas.microsoft.com/office/powerpoint/2010/main" val="22450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circle(in)">
                                      <p:cBhvr>
                                        <p:cTn id="7" dur="2000"/>
                                        <p:tgtEl>
                                          <p:spTgt spid="2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a:xfrm>
            <a:off x="457200" y="620713"/>
            <a:ext cx="8229600" cy="863600"/>
          </a:xfrm>
        </p:spPr>
        <p:txBody>
          <a:bodyPr/>
          <a:lstStyle/>
          <a:p>
            <a:pPr eaLnBrk="1" hangingPunct="1"/>
            <a:r>
              <a:rPr lang="en-US" altLang="tr-TR" b="1" smtClean="0"/>
              <a:t>7. ve 8. Adım</a:t>
            </a:r>
            <a:endParaRPr lang="tr-TR" altLang="tr-TR" b="1" smtClean="0"/>
          </a:p>
        </p:txBody>
      </p:sp>
      <p:sp>
        <p:nvSpPr>
          <p:cNvPr id="3" name="İçerik Yer Tutucusu 2"/>
          <p:cNvSpPr>
            <a:spLocks noGrp="1"/>
          </p:cNvSpPr>
          <p:nvPr>
            <p:ph idx="1"/>
          </p:nvPr>
        </p:nvSpPr>
        <p:spPr>
          <a:xfrm>
            <a:off x="457200" y="1600200"/>
            <a:ext cx="6059488" cy="4525963"/>
          </a:xfrm>
        </p:spPr>
        <p:txBody>
          <a:bodyPr rtlCol="0">
            <a:normAutofit fontScale="92500" lnSpcReduction="20000"/>
          </a:bodyPr>
          <a:lstStyle/>
          <a:p>
            <a:pPr eaLnBrk="1" fontAlgn="auto" hangingPunct="1">
              <a:spcAft>
                <a:spcPts val="0"/>
              </a:spcAft>
              <a:buFont typeface="Arial" panose="020B0604020202020204" pitchFamily="34" charset="0"/>
              <a:buChar char="•"/>
              <a:defRPr/>
            </a:pPr>
            <a:endParaRPr lang="tr-TR" dirty="0"/>
          </a:p>
          <a:p>
            <a:r>
              <a:rPr lang="tr-TR" dirty="0"/>
              <a:t>Annelerin ve bebekleriyle bir arada tutulması ve bebeklerin günün 24 saati boyunca anneleriyle aynı odada kalması sağlanır. </a:t>
            </a:r>
          </a:p>
          <a:p>
            <a:pPr>
              <a:defRPr/>
            </a:pPr>
            <a:r>
              <a:rPr lang="tr-TR" dirty="0"/>
              <a:t>Bebeğin acıktığı zaman verdiği işaretleri tanımaları ve bunlara yanıt vermeleri konusunda annelere destek olunur. </a:t>
            </a:r>
            <a:r>
              <a:rPr lang="tr-TR" dirty="0" smtClean="0"/>
              <a:t>Yani bebeğin </a:t>
            </a:r>
            <a:r>
              <a:rPr lang="tr-TR" dirty="0"/>
              <a:t>her isteyişinde emzirilmeye teşvik edilmesi</a:t>
            </a:r>
          </a:p>
          <a:p>
            <a:pPr marL="0" indent="0" eaLnBrk="1" fontAlgn="auto" hangingPunct="1">
              <a:spcAft>
                <a:spcPts val="0"/>
              </a:spcAft>
              <a:buFont typeface="Arial" panose="020B0604020202020204" pitchFamily="34" charset="0"/>
              <a:buNone/>
              <a:defRPr/>
            </a:pPr>
            <a:endParaRPr lang="tr-TR" dirty="0"/>
          </a:p>
        </p:txBody>
      </p:sp>
      <p:pic>
        <p:nvPicPr>
          <p:cNvPr id="24580" name="Picture 4" descr="C:\Users\ceren.armut1\Deskto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140968"/>
            <a:ext cx="2513632" cy="1795451"/>
          </a:xfrm>
          <a:prstGeom prst="rect">
            <a:avLst/>
          </a:prstGeom>
          <a:noFill/>
          <a:effectLst>
            <a:outerShdw blurRad="165100" dist="330200" dir="7200000" sx="107000" sy="107000" algn="ctr" rotWithShape="0">
              <a:srgbClr val="000000">
                <a:alpha val="65000"/>
              </a:srgbClr>
            </a:outerShdw>
          </a:effectLst>
          <a:scene3d>
            <a:camera prst="orthographicFront">
              <a:rot lat="0" lon="3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45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Başlık 1"/>
          <p:cNvSpPr>
            <a:spLocks noGrp="1"/>
          </p:cNvSpPr>
          <p:nvPr>
            <p:ph type="title"/>
          </p:nvPr>
        </p:nvSpPr>
        <p:spPr>
          <a:xfrm>
            <a:off x="457200" y="765175"/>
            <a:ext cx="8229600" cy="792163"/>
          </a:xfrm>
        </p:spPr>
        <p:txBody>
          <a:bodyPr>
            <a:normAutofit fontScale="90000"/>
          </a:bodyPr>
          <a:lstStyle/>
          <a:p>
            <a:pPr eaLnBrk="1" hangingPunct="1"/>
            <a:r>
              <a:rPr lang="tr-TR" altLang="tr-TR" sz="2800" smtClean="0"/>
              <a:t/>
            </a:r>
            <a:br>
              <a:rPr lang="tr-TR" altLang="tr-TR" sz="2800" smtClean="0"/>
            </a:br>
            <a:r>
              <a:rPr lang="tr-TR" altLang="tr-TR" sz="2800" smtClean="0"/>
              <a:t>Anneler ve bebekler için  24 saat  bir arada olmak neden önemlidir?</a:t>
            </a:r>
          </a:p>
        </p:txBody>
      </p:sp>
      <p:sp>
        <p:nvSpPr>
          <p:cNvPr id="3" name="İçerik Yer Tutucusu 2"/>
          <p:cNvSpPr>
            <a:spLocks noGrp="1"/>
          </p:cNvSpPr>
          <p:nvPr>
            <p:ph idx="1"/>
          </p:nvPr>
        </p:nvSpPr>
        <p:spPr>
          <a:xfrm>
            <a:off x="457200" y="1916832"/>
            <a:ext cx="8229600" cy="4209331"/>
          </a:xfrm>
        </p:spPr>
        <p:txBody>
          <a:bodyPr rtlCol="0">
            <a:normAutofit fontScale="70000" lnSpcReduction="20000"/>
          </a:bodyPr>
          <a:lstStyle/>
          <a:p>
            <a:pPr algn="just" eaLnBrk="1" fontAlgn="auto" hangingPunct="1">
              <a:spcAft>
                <a:spcPts val="0"/>
              </a:spcAft>
              <a:buFont typeface="Arial" panose="020B0604020202020204" pitchFamily="34" charset="0"/>
              <a:buChar char="•"/>
              <a:defRPr/>
            </a:pPr>
            <a:endParaRPr lang="tr-TR" sz="2400" dirty="0"/>
          </a:p>
          <a:p>
            <a:pPr lvl="0"/>
            <a:r>
              <a:rPr lang="de-DE" dirty="0" err="1"/>
              <a:t>Bebekle</a:t>
            </a:r>
            <a:r>
              <a:rPr lang="de-DE" dirty="0"/>
              <a:t> </a:t>
            </a:r>
            <a:r>
              <a:rPr lang="de-DE" dirty="0" err="1"/>
              <a:t>bir</a:t>
            </a:r>
            <a:r>
              <a:rPr lang="de-DE" dirty="0"/>
              <a:t> </a:t>
            </a:r>
            <a:r>
              <a:rPr lang="de-DE" dirty="0" err="1"/>
              <a:t>arada</a:t>
            </a:r>
            <a:r>
              <a:rPr lang="de-DE" dirty="0"/>
              <a:t> </a:t>
            </a:r>
            <a:r>
              <a:rPr lang="de-DE" dirty="0" err="1"/>
              <a:t>kalmak</a:t>
            </a:r>
            <a:r>
              <a:rPr lang="de-DE" dirty="0"/>
              <a:t>, </a:t>
            </a:r>
            <a:r>
              <a:rPr lang="de-DE" dirty="0" err="1"/>
              <a:t>bebeğin</a:t>
            </a:r>
            <a:r>
              <a:rPr lang="de-DE" dirty="0"/>
              <a:t> </a:t>
            </a:r>
            <a:r>
              <a:rPr lang="de-DE" dirty="0" err="1"/>
              <a:t>besleme</a:t>
            </a:r>
            <a:r>
              <a:rPr lang="de-DE" dirty="0"/>
              <a:t> </a:t>
            </a:r>
            <a:r>
              <a:rPr lang="de-DE" dirty="0" err="1"/>
              <a:t>ipuçlarını</a:t>
            </a:r>
            <a:r>
              <a:rPr lang="de-DE" dirty="0"/>
              <a:t> </a:t>
            </a:r>
            <a:r>
              <a:rPr lang="de-DE" dirty="0" err="1"/>
              <a:t>ve</a:t>
            </a:r>
            <a:r>
              <a:rPr lang="de-DE" dirty="0"/>
              <a:t> </a:t>
            </a:r>
            <a:r>
              <a:rPr lang="de-DE" dirty="0" err="1"/>
              <a:t>bakımının</a:t>
            </a:r>
            <a:r>
              <a:rPr lang="de-DE" dirty="0"/>
              <a:t> </a:t>
            </a:r>
            <a:r>
              <a:rPr lang="de-DE" dirty="0" err="1"/>
              <a:t>nasıl</a:t>
            </a:r>
            <a:r>
              <a:rPr lang="de-DE" dirty="0"/>
              <a:t> </a:t>
            </a:r>
            <a:r>
              <a:rPr lang="de-DE" dirty="0" err="1"/>
              <a:t>yapılacağını</a:t>
            </a:r>
            <a:r>
              <a:rPr lang="de-DE" dirty="0"/>
              <a:t> </a:t>
            </a:r>
            <a:r>
              <a:rPr lang="de-DE" dirty="0" err="1"/>
              <a:t>öğrenmek</a:t>
            </a:r>
            <a:r>
              <a:rPr lang="de-DE" dirty="0"/>
              <a:t>  </a:t>
            </a:r>
            <a:r>
              <a:rPr lang="de-DE" dirty="0" err="1"/>
              <a:t>için</a:t>
            </a:r>
            <a:r>
              <a:rPr lang="de-DE" dirty="0"/>
              <a:t> </a:t>
            </a:r>
            <a:r>
              <a:rPr lang="de-DE" dirty="0" err="1"/>
              <a:t>annelere</a:t>
            </a:r>
            <a:r>
              <a:rPr lang="de-DE" dirty="0"/>
              <a:t> </a:t>
            </a:r>
            <a:r>
              <a:rPr lang="de-DE" dirty="0" err="1"/>
              <a:t>yardımcı</a:t>
            </a:r>
            <a:r>
              <a:rPr lang="de-DE" dirty="0"/>
              <a:t> </a:t>
            </a:r>
            <a:r>
              <a:rPr lang="de-DE" dirty="0" err="1"/>
              <a:t>olur</a:t>
            </a:r>
            <a:r>
              <a:rPr lang="de-DE" dirty="0"/>
              <a:t>.</a:t>
            </a:r>
            <a:endParaRPr lang="tr-TR" dirty="0"/>
          </a:p>
          <a:p>
            <a:pPr lvl="0"/>
            <a:r>
              <a:rPr lang="tr-TR" dirty="0"/>
              <a:t>Bebek acıktığında, annenin onu derhal emzirebilmesini sağlar. Bu hem bağlanmaya hem de emzirmeye yardım eder.</a:t>
            </a:r>
            <a:endParaRPr lang="tr-TR" sz="2400" dirty="0"/>
          </a:p>
          <a:p>
            <a:pPr lvl="0"/>
            <a:r>
              <a:rPr lang="tr-TR" dirty="0"/>
              <a:t>Anneler, emzirme konusunda kendilerine daha çok güvenirler.</a:t>
            </a:r>
            <a:endParaRPr lang="tr-TR" sz="2400" dirty="0"/>
          </a:p>
          <a:p>
            <a:pPr lvl="0"/>
            <a:r>
              <a:rPr lang="de-DE" dirty="0" err="1"/>
              <a:t>Anneye</a:t>
            </a:r>
            <a:r>
              <a:rPr lang="de-DE" dirty="0"/>
              <a:t>, </a:t>
            </a:r>
            <a:r>
              <a:rPr lang="de-DE" dirty="0" err="1"/>
              <a:t>bebeğini</a:t>
            </a:r>
            <a:r>
              <a:rPr lang="de-DE" dirty="0"/>
              <a:t> </a:t>
            </a:r>
            <a:r>
              <a:rPr lang="de-DE" dirty="0" err="1"/>
              <a:t>saate</a:t>
            </a:r>
            <a:r>
              <a:rPr lang="de-DE" dirty="0"/>
              <a:t> </a:t>
            </a:r>
            <a:r>
              <a:rPr lang="de-DE" dirty="0" err="1"/>
              <a:t>bağlı</a:t>
            </a:r>
            <a:r>
              <a:rPr lang="de-DE" dirty="0"/>
              <a:t> </a:t>
            </a:r>
            <a:r>
              <a:rPr lang="de-DE" dirty="0" err="1"/>
              <a:t>beslemektense</a:t>
            </a:r>
            <a:r>
              <a:rPr lang="de-DE" dirty="0"/>
              <a:t>, </a:t>
            </a:r>
            <a:r>
              <a:rPr lang="de-DE" dirty="0" err="1"/>
              <a:t>ipuçlarına</a:t>
            </a:r>
            <a:r>
              <a:rPr lang="de-DE" dirty="0"/>
              <a:t> </a:t>
            </a:r>
            <a:r>
              <a:rPr lang="de-DE" dirty="0" err="1"/>
              <a:t>cevaben</a:t>
            </a:r>
            <a:r>
              <a:rPr lang="de-DE" dirty="0"/>
              <a:t> (</a:t>
            </a:r>
            <a:r>
              <a:rPr lang="de-DE" dirty="0" err="1"/>
              <a:t>isteğe</a:t>
            </a:r>
            <a:r>
              <a:rPr lang="de-DE" dirty="0"/>
              <a:t> </a:t>
            </a:r>
            <a:r>
              <a:rPr lang="de-DE" dirty="0" err="1"/>
              <a:t>bağlı</a:t>
            </a:r>
            <a:r>
              <a:rPr lang="de-DE" dirty="0"/>
              <a:t> </a:t>
            </a:r>
            <a:r>
              <a:rPr lang="de-DE" dirty="0" err="1"/>
              <a:t>beslenme</a:t>
            </a:r>
            <a:r>
              <a:rPr lang="de-DE" dirty="0"/>
              <a:t>) </a:t>
            </a:r>
            <a:r>
              <a:rPr lang="de-DE" dirty="0" err="1"/>
              <a:t>beslemeye</a:t>
            </a:r>
            <a:r>
              <a:rPr lang="de-DE" dirty="0"/>
              <a:t> </a:t>
            </a:r>
            <a:r>
              <a:rPr lang="de-DE" dirty="0" err="1"/>
              <a:t>yardım</a:t>
            </a:r>
            <a:r>
              <a:rPr lang="de-DE" dirty="0"/>
              <a:t> </a:t>
            </a:r>
            <a:r>
              <a:rPr lang="de-DE" dirty="0" err="1"/>
              <a:t>eder</a:t>
            </a:r>
            <a:r>
              <a:rPr lang="de-DE" dirty="0"/>
              <a:t>.</a:t>
            </a:r>
            <a:endParaRPr lang="tr-TR" dirty="0"/>
          </a:p>
          <a:p>
            <a:pPr lvl="0"/>
            <a:r>
              <a:rPr lang="de-DE" dirty="0" err="1"/>
              <a:t>Beslenmek</a:t>
            </a:r>
            <a:r>
              <a:rPr lang="de-DE" dirty="0"/>
              <a:t> </a:t>
            </a:r>
            <a:r>
              <a:rPr lang="de-DE" dirty="0" err="1"/>
              <a:t>için</a:t>
            </a:r>
            <a:r>
              <a:rPr lang="de-DE" dirty="0"/>
              <a:t> </a:t>
            </a:r>
            <a:r>
              <a:rPr lang="de-DE" dirty="0" err="1"/>
              <a:t>ağlamak</a:t>
            </a:r>
            <a:r>
              <a:rPr lang="de-DE" dirty="0"/>
              <a:t> </a:t>
            </a:r>
            <a:r>
              <a:rPr lang="de-DE" dirty="0" err="1"/>
              <a:t>zorunda</a:t>
            </a:r>
            <a:r>
              <a:rPr lang="de-DE" dirty="0"/>
              <a:t> </a:t>
            </a:r>
            <a:r>
              <a:rPr lang="de-DE" dirty="0" err="1"/>
              <a:t>kalan</a:t>
            </a:r>
            <a:r>
              <a:rPr lang="de-DE" dirty="0"/>
              <a:t> </a:t>
            </a:r>
            <a:r>
              <a:rPr lang="de-DE" dirty="0" err="1"/>
              <a:t>bebekler</a:t>
            </a:r>
            <a:r>
              <a:rPr lang="de-DE" dirty="0"/>
              <a:t>, </a:t>
            </a:r>
            <a:r>
              <a:rPr lang="de-DE" dirty="0" err="1"/>
              <a:t>enerjiyi</a:t>
            </a:r>
            <a:r>
              <a:rPr lang="de-DE" dirty="0"/>
              <a:t> </a:t>
            </a:r>
            <a:r>
              <a:rPr lang="de-DE" dirty="0" err="1"/>
              <a:t>ağlamaya</a:t>
            </a:r>
            <a:r>
              <a:rPr lang="de-DE" dirty="0"/>
              <a:t> </a:t>
            </a:r>
            <a:r>
              <a:rPr lang="de-DE" dirty="0" err="1"/>
              <a:t>harcarlar</a:t>
            </a:r>
            <a:r>
              <a:rPr lang="de-DE" dirty="0"/>
              <a:t> </a:t>
            </a:r>
            <a:r>
              <a:rPr lang="de-DE" dirty="0" err="1"/>
              <a:t>ve</a:t>
            </a:r>
            <a:r>
              <a:rPr lang="de-DE" dirty="0"/>
              <a:t>  </a:t>
            </a:r>
            <a:r>
              <a:rPr lang="de-DE" dirty="0" err="1"/>
              <a:t>iyice</a:t>
            </a:r>
            <a:r>
              <a:rPr lang="de-DE" dirty="0"/>
              <a:t> </a:t>
            </a:r>
            <a:r>
              <a:rPr lang="de-DE" dirty="0" err="1"/>
              <a:t>beslenemeden</a:t>
            </a:r>
            <a:r>
              <a:rPr lang="de-DE" dirty="0"/>
              <a:t> </a:t>
            </a:r>
            <a:r>
              <a:rPr lang="de-DE" dirty="0" err="1"/>
              <a:t>uykuya</a:t>
            </a:r>
            <a:r>
              <a:rPr lang="de-DE" dirty="0"/>
              <a:t> </a:t>
            </a:r>
            <a:r>
              <a:rPr lang="de-DE" dirty="0" err="1"/>
              <a:t>dalabilirler</a:t>
            </a:r>
            <a:r>
              <a:rPr lang="de-DE" dirty="0"/>
              <a:t>.</a:t>
            </a:r>
            <a:endParaRPr lang="tr-TR" sz="2400" dirty="0"/>
          </a:p>
          <a:p>
            <a:pPr algn="just" eaLnBrk="1" fontAlgn="auto" hangingPunct="1">
              <a:spcAft>
                <a:spcPts val="0"/>
              </a:spcAft>
              <a:buFont typeface="Arial" panose="020B0604020202020204" pitchFamily="34" charset="0"/>
              <a:buChar char="•"/>
              <a:defRPr/>
            </a:pPr>
            <a:endParaRPr lang="tr-TR" sz="2400" dirty="0"/>
          </a:p>
          <a:p>
            <a:pPr marL="0" indent="0" algn="just" eaLnBrk="1" fontAlgn="auto" hangingPunct="1">
              <a:spcAft>
                <a:spcPts val="0"/>
              </a:spcAft>
              <a:buFont typeface="Arial" panose="020B0604020202020204" pitchFamily="34" charset="0"/>
              <a:buNone/>
              <a:defRPr/>
            </a:pPr>
            <a:endParaRPr lang="tr-TR" sz="2400" dirty="0"/>
          </a:p>
          <a:p>
            <a:pPr algn="just" eaLnBrk="1" fontAlgn="auto" hangingPunct="1">
              <a:spcAft>
                <a:spcPts val="0"/>
              </a:spcAft>
              <a:buFont typeface="Arial" panose="020B0604020202020204" pitchFamily="34" charset="0"/>
              <a:buChar char="•"/>
              <a:defRPr/>
            </a:pPr>
            <a:endParaRPr lang="tr-TR" sz="2400" dirty="0"/>
          </a:p>
        </p:txBody>
      </p:sp>
    </p:spTree>
    <p:extLst>
      <p:ext uri="{BB962C8B-B14F-4D97-AF65-F5344CB8AC3E}">
        <p14:creationId xmlns:p14="http://schemas.microsoft.com/office/powerpoint/2010/main" val="52802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76308"/>
            <a:ext cx="8229600" cy="1143000"/>
          </a:xfrm>
        </p:spPr>
        <p:txBody>
          <a:bodyPr/>
          <a:lstStyle/>
          <a:p>
            <a:r>
              <a:rPr lang="tr-TR" dirty="0" smtClean="0"/>
              <a:t>İsteğe Bağlı Emzirme</a:t>
            </a:r>
            <a:endParaRPr lang="tr-TR" dirty="0"/>
          </a:p>
        </p:txBody>
      </p:sp>
      <p:sp>
        <p:nvSpPr>
          <p:cNvPr id="3" name="İçerik Yer Tutucusu 2"/>
          <p:cNvSpPr>
            <a:spLocks noGrp="1"/>
          </p:cNvSpPr>
          <p:nvPr>
            <p:ph idx="1"/>
          </p:nvPr>
        </p:nvSpPr>
        <p:spPr/>
        <p:txBody>
          <a:bodyPr/>
          <a:lstStyle/>
          <a:p>
            <a:r>
              <a:rPr lang="tr-TR" dirty="0"/>
              <a:t>Annenin meme vermesi için bebeğin sinirlenip ağlamaya başlamasını beklemesi gerekmez. Anne, zamanla bebeğin acıktığını yaptığı hareketlerden, örneğin memeyi aramasından, anlayacaktır.</a:t>
            </a:r>
          </a:p>
          <a:p>
            <a:r>
              <a:rPr lang="tr-TR" dirty="0"/>
              <a:t>İsteğe bağlı emzirme yerine bazıları “sınırsız emzirme” ve “bebek tarafından belirlenen emzirme” terimlerini kullanırlar.</a:t>
            </a:r>
          </a:p>
          <a:p>
            <a:endParaRPr lang="tr-TR" dirty="0"/>
          </a:p>
        </p:txBody>
      </p:sp>
    </p:spTree>
    <p:extLst>
      <p:ext uri="{BB962C8B-B14F-4D97-AF65-F5344CB8AC3E}">
        <p14:creationId xmlns:p14="http://schemas.microsoft.com/office/powerpoint/2010/main" val="1931531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a:xfrm>
            <a:off x="457200" y="620713"/>
            <a:ext cx="8229600" cy="796925"/>
          </a:xfrm>
        </p:spPr>
        <p:txBody>
          <a:bodyPr/>
          <a:lstStyle/>
          <a:p>
            <a:pPr eaLnBrk="1" hangingPunct="1"/>
            <a:r>
              <a:rPr lang="es-ES" altLang="tr-TR" sz="3600" b="1" smtClean="0"/>
              <a:t>9. Adım: </a:t>
            </a:r>
            <a:r>
              <a:rPr lang="tr-TR" altLang="tr-TR" sz="3600" b="1" smtClean="0"/>
              <a:t>Biberon </a:t>
            </a:r>
            <a:r>
              <a:rPr lang="es-ES" altLang="tr-TR" sz="3600" b="1" smtClean="0"/>
              <a:t>ve</a:t>
            </a:r>
            <a:r>
              <a:rPr lang="tr-TR" altLang="tr-TR" sz="3600" b="1" smtClean="0"/>
              <a:t>/veya</a:t>
            </a:r>
            <a:r>
              <a:rPr lang="es-ES" altLang="tr-TR" sz="3600" b="1" smtClean="0"/>
              <a:t> emzik…</a:t>
            </a:r>
            <a:endParaRPr lang="tr-TR" altLang="tr-TR" sz="3600" b="1" smtClean="0"/>
          </a:p>
        </p:txBody>
      </p:sp>
      <p:sp>
        <p:nvSpPr>
          <p:cNvPr id="29699" name="İçerik Yer Tutucusu 2"/>
          <p:cNvSpPr>
            <a:spLocks noGrp="1"/>
          </p:cNvSpPr>
          <p:nvPr>
            <p:ph idx="1"/>
          </p:nvPr>
        </p:nvSpPr>
        <p:spPr/>
        <p:txBody>
          <a:bodyPr/>
          <a:lstStyle/>
          <a:p>
            <a:r>
              <a:rPr lang="tr-TR" dirty="0"/>
              <a:t>Biberon, biberon emziği ve boş emzik gibi aparatların kullanımı ve riskleri konusunda annelere danışmanlık hizmeti verilir. </a:t>
            </a:r>
            <a:endParaRPr lang="tr-TR" altLang="tr-TR" dirty="0" smtClean="0"/>
          </a:p>
        </p:txBody>
      </p:sp>
      <p:pic>
        <p:nvPicPr>
          <p:cNvPr id="29700" name="Picture 4" descr="C:\Users\ceren.armut1\Desktop\baby-bottle.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3091" y="3645023"/>
            <a:ext cx="23955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C:\Users\ceren.armut1\Desktop\9czxzoyc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763963"/>
            <a:ext cx="21605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C:\Users\ceren.armut1\Deskto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212976"/>
            <a:ext cx="3234159" cy="258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Düz Bağlayıcı 2"/>
          <p:cNvCxnSpPr/>
          <p:nvPr/>
        </p:nvCxnSpPr>
        <p:spPr>
          <a:xfrm>
            <a:off x="1116013" y="3645024"/>
            <a:ext cx="2026035" cy="19509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Düz Bağlayıcı 4"/>
          <p:cNvCxnSpPr/>
          <p:nvPr/>
        </p:nvCxnSpPr>
        <p:spPr>
          <a:xfrm flipH="1">
            <a:off x="972742" y="3763963"/>
            <a:ext cx="2303858" cy="1831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a:off x="6447843" y="3763962"/>
            <a:ext cx="2303858" cy="1831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6447843" y="3645024"/>
            <a:ext cx="2026035" cy="19509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8386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Başlık 1"/>
          <p:cNvSpPr>
            <a:spLocks noGrp="1"/>
          </p:cNvSpPr>
          <p:nvPr>
            <p:ph type="title"/>
          </p:nvPr>
        </p:nvSpPr>
        <p:spPr>
          <a:xfrm>
            <a:off x="439220" y="1196752"/>
            <a:ext cx="8229600" cy="725488"/>
          </a:xfrm>
        </p:spPr>
        <p:txBody>
          <a:bodyPr>
            <a:normAutofit fontScale="90000"/>
          </a:bodyPr>
          <a:lstStyle/>
          <a:p>
            <a:pPr eaLnBrk="1" hangingPunct="1"/>
            <a:r>
              <a:rPr lang="tr-TR" altLang="tr-TR" sz="2800" dirty="0" smtClean="0"/>
              <a:t>Bebeğe biberon ve emzik vermekten kaçınmak </a:t>
            </a:r>
            <a:br>
              <a:rPr lang="tr-TR" altLang="tr-TR" sz="2800" dirty="0" smtClean="0"/>
            </a:br>
            <a:r>
              <a:rPr lang="tr-TR" altLang="tr-TR" sz="2800" dirty="0" smtClean="0"/>
              <a:t>neden önemlidir? </a:t>
            </a:r>
          </a:p>
        </p:txBody>
      </p:sp>
      <p:sp>
        <p:nvSpPr>
          <p:cNvPr id="3" name="İçerik Yer Tutucusu 2"/>
          <p:cNvSpPr>
            <a:spLocks noGrp="1"/>
          </p:cNvSpPr>
          <p:nvPr>
            <p:ph idx="1"/>
          </p:nvPr>
        </p:nvSpPr>
        <p:spPr>
          <a:xfrm>
            <a:off x="439220" y="2276872"/>
            <a:ext cx="8229600" cy="4353347"/>
          </a:xfrm>
        </p:spPr>
        <p:txBody>
          <a:bodyPr rtlCol="0">
            <a:normAutofit/>
          </a:bodyPr>
          <a:lstStyle/>
          <a:p>
            <a:pPr eaLnBrk="1" fontAlgn="auto" hangingPunct="1">
              <a:spcAft>
                <a:spcPts val="0"/>
              </a:spcAft>
              <a:buFont typeface="Arial" panose="020B0604020202020204" pitchFamily="34" charset="0"/>
              <a:buChar char="•"/>
              <a:defRPr/>
            </a:pPr>
            <a:r>
              <a:rPr lang="tr-TR" sz="2800" dirty="0"/>
              <a:t>Biberon ve/veya emzik kullanımı şunlara yol açabilir:</a:t>
            </a:r>
          </a:p>
          <a:p>
            <a:pPr lvl="1" eaLnBrk="1" fontAlgn="auto" hangingPunct="1">
              <a:spcAft>
                <a:spcPts val="0"/>
              </a:spcAft>
              <a:buFont typeface="Arial" panose="020B0604020202020204" pitchFamily="34" charset="0"/>
              <a:buChar char="–"/>
              <a:defRPr/>
            </a:pPr>
            <a:r>
              <a:rPr lang="tr-TR" sz="2400" dirty="0"/>
              <a:t>Bebeğin emzirmeyi öğrenmesini engeller</a:t>
            </a:r>
          </a:p>
          <a:p>
            <a:pPr lvl="1" eaLnBrk="1" fontAlgn="auto" hangingPunct="1">
              <a:spcAft>
                <a:spcPts val="0"/>
              </a:spcAft>
              <a:buFont typeface="Arial" panose="020B0604020202020204" pitchFamily="34" charset="0"/>
              <a:buChar char="–"/>
              <a:defRPr/>
            </a:pPr>
            <a:r>
              <a:rPr lang="tr-TR" sz="2400" dirty="0"/>
              <a:t>Süt üretimini etkiler</a:t>
            </a:r>
          </a:p>
          <a:p>
            <a:pPr lvl="1" eaLnBrk="1" fontAlgn="auto" hangingPunct="1">
              <a:spcAft>
                <a:spcPts val="0"/>
              </a:spcAft>
              <a:buFont typeface="Arial" panose="020B0604020202020204" pitchFamily="34" charset="0"/>
              <a:buChar char="–"/>
              <a:defRPr/>
            </a:pPr>
            <a:r>
              <a:rPr lang="tr-TR" sz="2400" dirty="0"/>
              <a:t>Anneye (veya sağlık çalışanına) bebek bakımı için zorluk oluşturduğunu ve yardım gerektirdiğini gösterir</a:t>
            </a:r>
          </a:p>
          <a:p>
            <a:pPr marL="457200" lvl="1" indent="0" eaLnBrk="1" fontAlgn="auto" hangingPunct="1">
              <a:spcAft>
                <a:spcPts val="0"/>
              </a:spcAft>
              <a:buFont typeface="Arial" panose="020B0604020202020204" pitchFamily="34" charset="0"/>
              <a:buNone/>
              <a:defRPr/>
            </a:pPr>
            <a:endParaRPr lang="tr-TR" sz="2400" dirty="0"/>
          </a:p>
          <a:p>
            <a:pPr eaLnBrk="1" fontAlgn="auto" hangingPunct="1">
              <a:spcAft>
                <a:spcPts val="0"/>
              </a:spcAft>
              <a:buFont typeface="Arial" panose="020B0604020202020204" pitchFamily="34" charset="0"/>
              <a:buChar char="•"/>
              <a:defRPr/>
            </a:pPr>
            <a:endParaRPr lang="tr-TR" sz="2800" dirty="0"/>
          </a:p>
        </p:txBody>
      </p:sp>
    </p:spTree>
    <p:extLst>
      <p:ext uri="{BB962C8B-B14F-4D97-AF65-F5344CB8AC3E}">
        <p14:creationId xmlns:p14="http://schemas.microsoft.com/office/powerpoint/2010/main" val="666688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par>
                          <p:cTn id="25" fill="hold" nodeType="afterGroup">
                            <p:stCondLst>
                              <p:cond delay="500"/>
                            </p:stCondLst>
                            <p:childTnLst>
                              <p:par>
                                <p:cTn id="26" presetID="32" presetClass="emph" presetSubtype="0" fill="hold" grpId="0" nodeType="afterEffect">
                                  <p:stCondLst>
                                    <p:cond delay="0"/>
                                  </p:stCondLst>
                                  <p:childTnLst>
                                    <p:animRot by="120000">
                                      <p:cBhvr>
                                        <p:cTn id="27" dur="100" fill="hold">
                                          <p:stCondLst>
                                            <p:cond delay="0"/>
                                          </p:stCondLst>
                                        </p:cTn>
                                        <p:tgtEl>
                                          <p:spTgt spid="27650"/>
                                        </p:tgtEl>
                                        <p:attrNameLst>
                                          <p:attrName>r</p:attrName>
                                        </p:attrNameLst>
                                      </p:cBhvr>
                                    </p:animRot>
                                    <p:animRot by="-240000">
                                      <p:cBhvr>
                                        <p:cTn id="28" dur="200" fill="hold">
                                          <p:stCondLst>
                                            <p:cond delay="200"/>
                                          </p:stCondLst>
                                        </p:cTn>
                                        <p:tgtEl>
                                          <p:spTgt spid="27650"/>
                                        </p:tgtEl>
                                        <p:attrNameLst>
                                          <p:attrName>r</p:attrName>
                                        </p:attrNameLst>
                                      </p:cBhvr>
                                    </p:animRot>
                                    <p:animRot by="240000">
                                      <p:cBhvr>
                                        <p:cTn id="29" dur="200" fill="hold">
                                          <p:stCondLst>
                                            <p:cond delay="400"/>
                                          </p:stCondLst>
                                        </p:cTn>
                                        <p:tgtEl>
                                          <p:spTgt spid="27650"/>
                                        </p:tgtEl>
                                        <p:attrNameLst>
                                          <p:attrName>r</p:attrName>
                                        </p:attrNameLst>
                                      </p:cBhvr>
                                    </p:animRot>
                                    <p:animRot by="-240000">
                                      <p:cBhvr>
                                        <p:cTn id="30" dur="200" fill="hold">
                                          <p:stCondLst>
                                            <p:cond delay="600"/>
                                          </p:stCondLst>
                                        </p:cTn>
                                        <p:tgtEl>
                                          <p:spTgt spid="27650"/>
                                        </p:tgtEl>
                                        <p:attrNameLst>
                                          <p:attrName>r</p:attrName>
                                        </p:attrNameLst>
                                      </p:cBhvr>
                                    </p:animRot>
                                    <p:animRot by="120000">
                                      <p:cBhvr>
                                        <p:cTn id="31" dur="200" fill="hold">
                                          <p:stCondLst>
                                            <p:cond delay="800"/>
                                          </p:stCondLst>
                                        </p:cTn>
                                        <p:tgtEl>
                                          <p:spTgt spid="276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p:txBody>
          <a:bodyPr>
            <a:normAutofit fontScale="90000"/>
          </a:bodyPr>
          <a:lstStyle/>
          <a:p>
            <a:pPr eaLnBrk="1" hangingPunct="1"/>
            <a:r>
              <a:rPr lang="tr-TR" altLang="tr-TR" dirty="0" smtClean="0"/>
              <a:t/>
            </a:r>
            <a:br>
              <a:rPr lang="tr-TR" altLang="tr-TR" dirty="0" smtClean="0"/>
            </a:br>
            <a:r>
              <a:rPr lang="tr-TR" altLang="tr-TR" sz="4000" b="1" dirty="0" smtClean="0"/>
              <a:t>10. Adım: Anneye destek…</a:t>
            </a:r>
          </a:p>
        </p:txBody>
      </p:sp>
      <p:sp>
        <p:nvSpPr>
          <p:cNvPr id="31747" name="İçerik Yer Tutucusu 2"/>
          <p:cNvSpPr>
            <a:spLocks noGrp="1"/>
          </p:cNvSpPr>
          <p:nvPr>
            <p:ph idx="1"/>
          </p:nvPr>
        </p:nvSpPr>
        <p:spPr/>
        <p:txBody>
          <a:bodyPr/>
          <a:lstStyle/>
          <a:p>
            <a:r>
              <a:rPr lang="tr-TR" dirty="0"/>
              <a:t>Ebeveynlerin ve bebeklerin sürekli destek ve bakım hizmetlerine gereken zamanda erişim sağlamalarına yardımcı olmak amacıyla taburcu işlemleri eşgüdüm içerisinde yürütülür.</a:t>
            </a:r>
          </a:p>
          <a:p>
            <a:pPr marL="0" indent="0" eaLnBrk="1" hangingPunct="1">
              <a:buNone/>
            </a:pPr>
            <a:endParaRPr lang="tr-TR" altLang="tr-TR" dirty="0" smtClean="0"/>
          </a:p>
        </p:txBody>
      </p:sp>
      <p:pic>
        <p:nvPicPr>
          <p:cNvPr id="31748" name="Picture 4" descr="C:\Users\ceren.armut1\Desktop\3D Character (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318" y="4725144"/>
            <a:ext cx="2519363"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5064569"/>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a:xfrm>
            <a:off x="457200" y="765175"/>
            <a:ext cx="8229600" cy="1079500"/>
          </a:xfrm>
        </p:spPr>
        <p:txBody>
          <a:bodyPr/>
          <a:lstStyle/>
          <a:p>
            <a:pPr eaLnBrk="1" hangingPunct="1"/>
            <a:r>
              <a:rPr lang="tr-TR" altLang="tr-TR" sz="2800" dirty="0" smtClean="0"/>
              <a:t>Anne taburcu olduktan sonra  anne sütü ile besleme konusunda nereden yardım ve destek alabilir? </a:t>
            </a:r>
          </a:p>
        </p:txBody>
      </p:sp>
      <p:sp>
        <p:nvSpPr>
          <p:cNvPr id="29699" name="İçerik Yer Tutucusu 2"/>
          <p:cNvSpPr>
            <a:spLocks noGrp="1"/>
          </p:cNvSpPr>
          <p:nvPr>
            <p:ph idx="1"/>
          </p:nvPr>
        </p:nvSpPr>
        <p:spPr>
          <a:xfrm>
            <a:off x="457200" y="1989138"/>
            <a:ext cx="8229600" cy="4137025"/>
          </a:xfrm>
        </p:spPr>
        <p:txBody>
          <a:bodyPr/>
          <a:lstStyle/>
          <a:p>
            <a:pPr marL="0" indent="0" eaLnBrk="1" hangingPunct="1">
              <a:buNone/>
            </a:pPr>
            <a:r>
              <a:rPr lang="tr-TR" altLang="tr-TR" sz="2400" dirty="0" smtClean="0"/>
              <a:t>Emzirme ve bebek bakımı ile ilgili diğer konularda  destek şuralardan gelebilir:</a:t>
            </a:r>
          </a:p>
          <a:p>
            <a:pPr lvl="1" eaLnBrk="1" hangingPunct="1"/>
            <a:r>
              <a:rPr lang="tr-TR" altLang="tr-TR" sz="2000" dirty="0" smtClean="0"/>
              <a:t>Aile ve arkadaşlar</a:t>
            </a:r>
          </a:p>
          <a:p>
            <a:pPr lvl="1" eaLnBrk="1" hangingPunct="1"/>
            <a:r>
              <a:rPr lang="tr-TR" altLang="tr-TR" sz="2000" dirty="0" smtClean="0"/>
              <a:t>Sağlık çalışanları</a:t>
            </a:r>
          </a:p>
          <a:p>
            <a:pPr lvl="1" eaLnBrk="1" hangingPunct="1"/>
            <a:r>
              <a:rPr lang="tr-TR" altLang="tr-TR" sz="2000" dirty="0" smtClean="0"/>
              <a:t>Organize destek grupları ve danışmanlar</a:t>
            </a:r>
          </a:p>
          <a:p>
            <a:pPr lvl="1" eaLnBrk="1" hangingPunct="1"/>
            <a:r>
              <a:rPr lang="tr-TR" altLang="tr-TR" sz="2000" dirty="0" smtClean="0"/>
              <a:t>Resmi olmayan ya da gönüllü destek grupları ve danışmanlar</a:t>
            </a:r>
          </a:p>
          <a:p>
            <a:pPr lvl="1" eaLnBrk="1" hangingPunct="1"/>
            <a:r>
              <a:rPr lang="tr-TR" altLang="tr-TR" sz="2000" dirty="0" smtClean="0"/>
              <a:t>Diğer sosyal hizmetler</a:t>
            </a:r>
          </a:p>
          <a:p>
            <a:pPr lvl="1" eaLnBrk="1" hangingPunct="1"/>
            <a:endParaRPr lang="tr-TR" altLang="tr-TR" sz="2000" dirty="0" smtClean="0"/>
          </a:p>
          <a:p>
            <a:pPr eaLnBrk="1" hangingPunct="1"/>
            <a:endParaRPr lang="tr-TR" altLang="tr-TR" sz="2400" dirty="0" smtClean="0"/>
          </a:p>
        </p:txBody>
      </p:sp>
      <p:pic>
        <p:nvPicPr>
          <p:cNvPr id="32772" name="Picture 5" descr="29 ekim Kültür Merk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100" y="4437063"/>
            <a:ext cx="31686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56983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16"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p:cTn id="13" dur="5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9699">
                                            <p:txEl>
                                              <p:pRg st="1" end="1"/>
                                            </p:txEl>
                                          </p:spTgt>
                                        </p:tgtEl>
                                      </p:cBhvr>
                                    </p:animEffect>
                                  </p:childTnLst>
                                </p:cTn>
                              </p:par>
                              <p:par>
                                <p:cTn id="16" presetID="53" presetClass="entr" presetSubtype="16" fill="hold" nodeType="withEffect">
                                  <p:stCondLst>
                                    <p:cond delay="0"/>
                                  </p:stCondLst>
                                  <p:childTnLst>
                                    <p:set>
                                      <p:cBhvr>
                                        <p:cTn id="17" dur="1" fill="hold">
                                          <p:stCondLst>
                                            <p:cond delay="0"/>
                                          </p:stCondLst>
                                        </p:cTn>
                                        <p:tgtEl>
                                          <p:spTgt spid="29699">
                                            <p:txEl>
                                              <p:pRg st="2" end="2"/>
                                            </p:txEl>
                                          </p:spTgt>
                                        </p:tgtEl>
                                        <p:attrNameLst>
                                          <p:attrName>style.visibility</p:attrName>
                                        </p:attrNameLst>
                                      </p:cBhvr>
                                      <p:to>
                                        <p:strVal val="visible"/>
                                      </p:to>
                                    </p:set>
                                    <p:anim calcmode="lin" valueType="num">
                                      <p:cBhvr>
                                        <p:cTn id="18"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29699">
                                            <p:txEl>
                                              <p:pRg st="2" end="2"/>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anim calcmode="lin" valueType="num">
                                      <p:cBhvr>
                                        <p:cTn id="23"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24" dur="5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25" dur="500"/>
                                        <p:tgtEl>
                                          <p:spTgt spid="29699">
                                            <p:txEl>
                                              <p:pRg st="3" end="3"/>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29699">
                                            <p:txEl>
                                              <p:pRg st="4" end="4"/>
                                            </p:txEl>
                                          </p:spTgt>
                                        </p:tgtEl>
                                        <p:attrNameLst>
                                          <p:attrName>style.visibility</p:attrName>
                                        </p:attrNameLst>
                                      </p:cBhvr>
                                      <p:to>
                                        <p:strVal val="visible"/>
                                      </p:to>
                                    </p:set>
                                    <p:anim calcmode="lin" valueType="num">
                                      <p:cBhvr>
                                        <p:cTn id="28"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9699">
                                            <p:txEl>
                                              <p:pRg st="4" end="4"/>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9699">
                                            <p:txEl>
                                              <p:pRg st="5" end="5"/>
                                            </p:txEl>
                                          </p:spTgt>
                                        </p:tgtEl>
                                        <p:attrNameLst>
                                          <p:attrName>style.visibility</p:attrName>
                                        </p:attrNameLst>
                                      </p:cBhvr>
                                      <p:to>
                                        <p:strVal val="visible"/>
                                      </p:to>
                                    </p:set>
                                    <p:anim calcmode="lin" valueType="num">
                                      <p:cBhvr>
                                        <p:cTn id="33" dur="5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29699">
                                            <p:txEl>
                                              <p:pRg st="5" end="5"/>
                                            </p:txEl>
                                          </p:spTgt>
                                        </p:tgtEl>
                                        <p:attrNameLst>
                                          <p:attrName>ppt_h</p:attrName>
                                        </p:attrNameLst>
                                      </p:cBhvr>
                                      <p:tavLst>
                                        <p:tav tm="0">
                                          <p:val>
                                            <p:fltVal val="0"/>
                                          </p:val>
                                        </p:tav>
                                        <p:tav tm="100000">
                                          <p:val>
                                            <p:strVal val="#ppt_h"/>
                                          </p:val>
                                        </p:tav>
                                      </p:tavLst>
                                    </p:anim>
                                    <p:animEffect transition="in" filter="fade">
                                      <p:cBhvr>
                                        <p:cTn id="35"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Resim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4437112"/>
            <a:ext cx="4181326" cy="219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Başlık 1"/>
          <p:cNvSpPr>
            <a:spLocks noGrp="1"/>
          </p:cNvSpPr>
          <p:nvPr>
            <p:ph type="title"/>
          </p:nvPr>
        </p:nvSpPr>
        <p:spPr>
          <a:xfrm>
            <a:off x="457200" y="549275"/>
            <a:ext cx="8229600" cy="868363"/>
          </a:xfrm>
        </p:spPr>
        <p:txBody>
          <a:bodyPr/>
          <a:lstStyle/>
          <a:p>
            <a:pPr eaLnBrk="1" hangingPunct="1"/>
            <a:r>
              <a:rPr lang="tr-TR" altLang="tr-TR" sz="3600" dirty="0" smtClean="0"/>
              <a:t>Bebek Dostu Bir Sağlık Kuruluşu</a:t>
            </a:r>
          </a:p>
        </p:txBody>
      </p:sp>
      <p:sp>
        <p:nvSpPr>
          <p:cNvPr id="6148" name="İçerik Yer Tutucusu 2"/>
          <p:cNvSpPr>
            <a:spLocks noGrp="1"/>
          </p:cNvSpPr>
          <p:nvPr>
            <p:ph idx="1"/>
          </p:nvPr>
        </p:nvSpPr>
        <p:spPr>
          <a:xfrm>
            <a:off x="457200" y="1412875"/>
            <a:ext cx="8229600" cy="4525963"/>
          </a:xfrm>
        </p:spPr>
        <p:txBody>
          <a:bodyPr/>
          <a:lstStyle/>
          <a:p>
            <a:pPr eaLnBrk="1" hangingPunct="1"/>
            <a:r>
              <a:rPr lang="tr-TR" altLang="tr-TR" sz="2800" dirty="0" smtClean="0"/>
              <a:t>Başarılı emzirmede 10 adım prensiplerini uygular,</a:t>
            </a:r>
          </a:p>
          <a:p>
            <a:pPr eaLnBrk="1" hangingPunct="1"/>
            <a:r>
              <a:rPr lang="tr-TR" altLang="tr-TR" sz="2800" dirty="0" smtClean="0"/>
              <a:t>Anne sütü muadilleri üreten ve dağıtan şirketlerden ücretsiz malzemeleri veya numuneleri ve hiçbir promosyon malzemesini kabul etmez,</a:t>
            </a:r>
          </a:p>
          <a:p>
            <a:pPr eaLnBrk="1" hangingPunct="1"/>
            <a:r>
              <a:rPr lang="tr-TR" altLang="tr-TR" sz="2800" dirty="0" smtClean="0"/>
              <a:t>Anne sütü almayan bebekler için en uygun beslenme ve bakımı sağlar.</a:t>
            </a:r>
          </a:p>
          <a:p>
            <a:pPr eaLnBrk="1" hangingPunct="1"/>
            <a:endParaRPr lang="tr-TR" altLang="tr-TR" sz="2800" dirty="0" smtClean="0"/>
          </a:p>
        </p:txBody>
      </p:sp>
    </p:spTree>
    <p:extLst>
      <p:ext uri="{BB962C8B-B14F-4D97-AF65-F5344CB8AC3E}">
        <p14:creationId xmlns:p14="http://schemas.microsoft.com/office/powerpoint/2010/main" val="1529043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Başlık 1"/>
          <p:cNvSpPr>
            <a:spLocks noGrp="1"/>
          </p:cNvSpPr>
          <p:nvPr>
            <p:ph type="title"/>
          </p:nvPr>
        </p:nvSpPr>
        <p:spPr>
          <a:xfrm>
            <a:off x="431772" y="830354"/>
            <a:ext cx="8229600" cy="1008063"/>
          </a:xfrm>
        </p:spPr>
        <p:txBody>
          <a:bodyPr>
            <a:normAutofit fontScale="90000"/>
          </a:bodyPr>
          <a:lstStyle/>
          <a:p>
            <a:pPr eaLnBrk="1" hangingPunct="1"/>
            <a:r>
              <a:rPr lang="tr-TR" altLang="tr-TR" sz="3200" dirty="0" smtClean="0"/>
              <a:t>Bu amaca ulaşmak için siz nasıl yardımcı olabilirsiniz? </a:t>
            </a:r>
          </a:p>
        </p:txBody>
      </p:sp>
      <p:sp>
        <p:nvSpPr>
          <p:cNvPr id="31747" name="İçerik Yer Tutucusu 2"/>
          <p:cNvSpPr>
            <a:spLocks noGrp="1"/>
          </p:cNvSpPr>
          <p:nvPr>
            <p:ph idx="1"/>
          </p:nvPr>
        </p:nvSpPr>
        <p:spPr>
          <a:xfrm>
            <a:off x="457200" y="1844824"/>
            <a:ext cx="8229600" cy="4525963"/>
          </a:xfrm>
        </p:spPr>
        <p:txBody>
          <a:bodyPr/>
          <a:lstStyle/>
          <a:p>
            <a:pPr marL="0" indent="0" eaLnBrk="1" hangingPunct="1">
              <a:buNone/>
            </a:pPr>
            <a:r>
              <a:rPr lang="tr-TR" altLang="tr-TR" sz="2800" dirty="0" smtClean="0"/>
              <a:t>Bu amaca ulaşmak için bizler:</a:t>
            </a:r>
          </a:p>
          <a:p>
            <a:pPr lvl="1" eaLnBrk="1" hangingPunct="1"/>
            <a:r>
              <a:rPr lang="tr-TR" altLang="tr-TR" sz="2400" dirty="0" smtClean="0"/>
              <a:t>Emzirmeyi, teşvik edin, destekleyin ve  koruyun.</a:t>
            </a:r>
          </a:p>
          <a:p>
            <a:pPr lvl="1" eaLnBrk="1" hangingPunct="1"/>
            <a:r>
              <a:rPr lang="tr-TR" altLang="tr-TR" sz="2400" dirty="0" smtClean="0"/>
              <a:t>Anne sütü muadillerinin uygun şekilde ve gerektiğinde kullanılmasını sağlayın</a:t>
            </a:r>
          </a:p>
          <a:p>
            <a:pPr lvl="1" eaLnBrk="1" hangingPunct="1"/>
            <a:r>
              <a:rPr lang="tr-TR" altLang="tr-TR" sz="2400" dirty="0" smtClean="0"/>
              <a:t>Bebek beslenmesi konusunda yeterli bilgi sağlayın</a:t>
            </a:r>
          </a:p>
          <a:p>
            <a:pPr lvl="1" eaLnBrk="1" hangingPunct="1"/>
            <a:r>
              <a:rPr lang="tr-TR" altLang="tr-TR" sz="2400" dirty="0" smtClean="0"/>
              <a:t>Anne sütü muadillerinin reklamı ya da diğer tanıtım yöntemlerini yasaklayın.</a:t>
            </a:r>
          </a:p>
          <a:p>
            <a:pPr lvl="1" eaLnBrk="1" hangingPunct="1"/>
            <a:r>
              <a:rPr lang="tr-TR" altLang="tr-TR" sz="2400" dirty="0" smtClean="0"/>
              <a:t>Mama Kodu ihlallerini (ve /veya yerel kanunlarla ilgili ihlalleri) ilgili yetkililere raporlayın. </a:t>
            </a:r>
          </a:p>
          <a:p>
            <a:pPr eaLnBrk="1" hangingPunct="1"/>
            <a:endParaRPr lang="tr-TR" altLang="tr-TR" dirty="0" smtClean="0"/>
          </a:p>
          <a:p>
            <a:pPr eaLnBrk="1" hangingPunct="1"/>
            <a:endParaRPr lang="tr-TR" altLang="tr-TR" dirty="0" smtClean="0"/>
          </a:p>
        </p:txBody>
      </p:sp>
    </p:spTree>
    <p:extLst>
      <p:ext uri="{BB962C8B-B14F-4D97-AF65-F5344CB8AC3E}">
        <p14:creationId xmlns:p14="http://schemas.microsoft.com/office/powerpoint/2010/main" val="830536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down)">
                                      <p:cBhvr>
                                        <p:cTn id="7" dur="580">
                                          <p:stCondLst>
                                            <p:cond delay="0"/>
                                          </p:stCondLst>
                                        </p:cTn>
                                        <p:tgtEl>
                                          <p:spTgt spid="31747">
                                            <p:txEl>
                                              <p:pRg st="0" end="0"/>
                                            </p:txEl>
                                          </p:spTgt>
                                        </p:tgtEl>
                                      </p:cBhvr>
                                    </p:animEffect>
                                    <p:anim calcmode="lin" valueType="num">
                                      <p:cBhvr>
                                        <p:cTn id="8" dur="1822" tmFilter="0,0; 0.14,0.36; 0.43,0.73; 0.71,0.91; 1.0,1.0">
                                          <p:stCondLst>
                                            <p:cond delay="0"/>
                                          </p:stCondLst>
                                        </p:cTn>
                                        <p:tgtEl>
                                          <p:spTgt spid="3174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174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174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174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174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1747">
                                            <p:txEl>
                                              <p:pRg st="0" end="0"/>
                                            </p:txEl>
                                          </p:spTgt>
                                        </p:tgtEl>
                                      </p:cBhvr>
                                      <p:to x="100000" y="60000"/>
                                    </p:animScale>
                                    <p:animScale>
                                      <p:cBhvr>
                                        <p:cTn id="14" dur="166" decel="50000">
                                          <p:stCondLst>
                                            <p:cond delay="676"/>
                                          </p:stCondLst>
                                        </p:cTn>
                                        <p:tgtEl>
                                          <p:spTgt spid="31747">
                                            <p:txEl>
                                              <p:pRg st="0" end="0"/>
                                            </p:txEl>
                                          </p:spTgt>
                                        </p:tgtEl>
                                      </p:cBhvr>
                                      <p:to x="100000" y="100000"/>
                                    </p:animScale>
                                    <p:animScale>
                                      <p:cBhvr>
                                        <p:cTn id="15" dur="26">
                                          <p:stCondLst>
                                            <p:cond delay="1312"/>
                                          </p:stCondLst>
                                        </p:cTn>
                                        <p:tgtEl>
                                          <p:spTgt spid="31747">
                                            <p:txEl>
                                              <p:pRg st="0" end="0"/>
                                            </p:txEl>
                                          </p:spTgt>
                                        </p:tgtEl>
                                      </p:cBhvr>
                                      <p:to x="100000" y="80000"/>
                                    </p:animScale>
                                    <p:animScale>
                                      <p:cBhvr>
                                        <p:cTn id="16" dur="166" decel="50000">
                                          <p:stCondLst>
                                            <p:cond delay="1338"/>
                                          </p:stCondLst>
                                        </p:cTn>
                                        <p:tgtEl>
                                          <p:spTgt spid="31747">
                                            <p:txEl>
                                              <p:pRg st="0" end="0"/>
                                            </p:txEl>
                                          </p:spTgt>
                                        </p:tgtEl>
                                      </p:cBhvr>
                                      <p:to x="100000" y="100000"/>
                                    </p:animScale>
                                    <p:animScale>
                                      <p:cBhvr>
                                        <p:cTn id="17" dur="26">
                                          <p:stCondLst>
                                            <p:cond delay="1642"/>
                                          </p:stCondLst>
                                        </p:cTn>
                                        <p:tgtEl>
                                          <p:spTgt spid="31747">
                                            <p:txEl>
                                              <p:pRg st="0" end="0"/>
                                            </p:txEl>
                                          </p:spTgt>
                                        </p:tgtEl>
                                      </p:cBhvr>
                                      <p:to x="100000" y="90000"/>
                                    </p:animScale>
                                    <p:animScale>
                                      <p:cBhvr>
                                        <p:cTn id="18" dur="166" decel="50000">
                                          <p:stCondLst>
                                            <p:cond delay="1668"/>
                                          </p:stCondLst>
                                        </p:cTn>
                                        <p:tgtEl>
                                          <p:spTgt spid="31747">
                                            <p:txEl>
                                              <p:pRg st="0" end="0"/>
                                            </p:txEl>
                                          </p:spTgt>
                                        </p:tgtEl>
                                      </p:cBhvr>
                                      <p:to x="100000" y="100000"/>
                                    </p:animScale>
                                    <p:animScale>
                                      <p:cBhvr>
                                        <p:cTn id="19" dur="26">
                                          <p:stCondLst>
                                            <p:cond delay="1808"/>
                                          </p:stCondLst>
                                        </p:cTn>
                                        <p:tgtEl>
                                          <p:spTgt spid="31747">
                                            <p:txEl>
                                              <p:pRg st="0" end="0"/>
                                            </p:txEl>
                                          </p:spTgt>
                                        </p:tgtEl>
                                      </p:cBhvr>
                                      <p:to x="100000" y="95000"/>
                                    </p:animScale>
                                    <p:animScale>
                                      <p:cBhvr>
                                        <p:cTn id="20" dur="166" decel="50000">
                                          <p:stCondLst>
                                            <p:cond delay="1834"/>
                                          </p:stCondLst>
                                        </p:cTn>
                                        <p:tgtEl>
                                          <p:spTgt spid="31747">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1747">
                                            <p:txEl>
                                              <p:pRg st="1" end="1"/>
                                            </p:txEl>
                                          </p:spTgt>
                                        </p:tgtEl>
                                        <p:attrNameLst>
                                          <p:attrName>style.visibility</p:attrName>
                                        </p:attrNameLst>
                                      </p:cBhvr>
                                      <p:to>
                                        <p:strVal val="visible"/>
                                      </p:to>
                                    </p:set>
                                    <p:animEffect transition="in" filter="wipe(down)">
                                      <p:cBhvr>
                                        <p:cTn id="23" dur="580">
                                          <p:stCondLst>
                                            <p:cond delay="0"/>
                                          </p:stCondLst>
                                        </p:cTn>
                                        <p:tgtEl>
                                          <p:spTgt spid="31747">
                                            <p:txEl>
                                              <p:pRg st="1" end="1"/>
                                            </p:txEl>
                                          </p:spTgt>
                                        </p:tgtEl>
                                      </p:cBhvr>
                                    </p:animEffect>
                                    <p:anim calcmode="lin" valueType="num">
                                      <p:cBhvr>
                                        <p:cTn id="24" dur="1822" tmFilter="0,0; 0.14,0.36; 0.43,0.73; 0.71,0.91; 1.0,1.0">
                                          <p:stCondLst>
                                            <p:cond delay="0"/>
                                          </p:stCondLst>
                                        </p:cTn>
                                        <p:tgtEl>
                                          <p:spTgt spid="31747">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1747">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1747">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1747">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1747">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1747">
                                            <p:txEl>
                                              <p:pRg st="1" end="1"/>
                                            </p:txEl>
                                          </p:spTgt>
                                        </p:tgtEl>
                                      </p:cBhvr>
                                      <p:to x="100000" y="60000"/>
                                    </p:animScale>
                                    <p:animScale>
                                      <p:cBhvr>
                                        <p:cTn id="30" dur="166" decel="50000">
                                          <p:stCondLst>
                                            <p:cond delay="676"/>
                                          </p:stCondLst>
                                        </p:cTn>
                                        <p:tgtEl>
                                          <p:spTgt spid="31747">
                                            <p:txEl>
                                              <p:pRg st="1" end="1"/>
                                            </p:txEl>
                                          </p:spTgt>
                                        </p:tgtEl>
                                      </p:cBhvr>
                                      <p:to x="100000" y="100000"/>
                                    </p:animScale>
                                    <p:animScale>
                                      <p:cBhvr>
                                        <p:cTn id="31" dur="26">
                                          <p:stCondLst>
                                            <p:cond delay="1312"/>
                                          </p:stCondLst>
                                        </p:cTn>
                                        <p:tgtEl>
                                          <p:spTgt spid="31747">
                                            <p:txEl>
                                              <p:pRg st="1" end="1"/>
                                            </p:txEl>
                                          </p:spTgt>
                                        </p:tgtEl>
                                      </p:cBhvr>
                                      <p:to x="100000" y="80000"/>
                                    </p:animScale>
                                    <p:animScale>
                                      <p:cBhvr>
                                        <p:cTn id="32" dur="166" decel="50000">
                                          <p:stCondLst>
                                            <p:cond delay="1338"/>
                                          </p:stCondLst>
                                        </p:cTn>
                                        <p:tgtEl>
                                          <p:spTgt spid="31747">
                                            <p:txEl>
                                              <p:pRg st="1" end="1"/>
                                            </p:txEl>
                                          </p:spTgt>
                                        </p:tgtEl>
                                      </p:cBhvr>
                                      <p:to x="100000" y="100000"/>
                                    </p:animScale>
                                    <p:animScale>
                                      <p:cBhvr>
                                        <p:cTn id="33" dur="26">
                                          <p:stCondLst>
                                            <p:cond delay="1642"/>
                                          </p:stCondLst>
                                        </p:cTn>
                                        <p:tgtEl>
                                          <p:spTgt spid="31747">
                                            <p:txEl>
                                              <p:pRg st="1" end="1"/>
                                            </p:txEl>
                                          </p:spTgt>
                                        </p:tgtEl>
                                      </p:cBhvr>
                                      <p:to x="100000" y="90000"/>
                                    </p:animScale>
                                    <p:animScale>
                                      <p:cBhvr>
                                        <p:cTn id="34" dur="166" decel="50000">
                                          <p:stCondLst>
                                            <p:cond delay="1668"/>
                                          </p:stCondLst>
                                        </p:cTn>
                                        <p:tgtEl>
                                          <p:spTgt spid="31747">
                                            <p:txEl>
                                              <p:pRg st="1" end="1"/>
                                            </p:txEl>
                                          </p:spTgt>
                                        </p:tgtEl>
                                      </p:cBhvr>
                                      <p:to x="100000" y="100000"/>
                                    </p:animScale>
                                    <p:animScale>
                                      <p:cBhvr>
                                        <p:cTn id="35" dur="26">
                                          <p:stCondLst>
                                            <p:cond delay="1808"/>
                                          </p:stCondLst>
                                        </p:cTn>
                                        <p:tgtEl>
                                          <p:spTgt spid="31747">
                                            <p:txEl>
                                              <p:pRg st="1" end="1"/>
                                            </p:txEl>
                                          </p:spTgt>
                                        </p:tgtEl>
                                      </p:cBhvr>
                                      <p:to x="100000" y="95000"/>
                                    </p:animScale>
                                    <p:animScale>
                                      <p:cBhvr>
                                        <p:cTn id="36" dur="166" decel="50000">
                                          <p:stCondLst>
                                            <p:cond delay="1834"/>
                                          </p:stCondLst>
                                        </p:cTn>
                                        <p:tgtEl>
                                          <p:spTgt spid="31747">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1747">
                                            <p:txEl>
                                              <p:pRg st="2" end="2"/>
                                            </p:txEl>
                                          </p:spTgt>
                                        </p:tgtEl>
                                        <p:attrNameLst>
                                          <p:attrName>style.visibility</p:attrName>
                                        </p:attrNameLst>
                                      </p:cBhvr>
                                      <p:to>
                                        <p:strVal val="visible"/>
                                      </p:to>
                                    </p:set>
                                    <p:animEffect transition="in" filter="wipe(down)">
                                      <p:cBhvr>
                                        <p:cTn id="39" dur="580">
                                          <p:stCondLst>
                                            <p:cond delay="0"/>
                                          </p:stCondLst>
                                        </p:cTn>
                                        <p:tgtEl>
                                          <p:spTgt spid="31747">
                                            <p:txEl>
                                              <p:pRg st="2" end="2"/>
                                            </p:txEl>
                                          </p:spTgt>
                                        </p:tgtEl>
                                      </p:cBhvr>
                                    </p:animEffect>
                                    <p:anim calcmode="lin" valueType="num">
                                      <p:cBhvr>
                                        <p:cTn id="40" dur="1822" tmFilter="0,0; 0.14,0.36; 0.43,0.73; 0.71,0.91; 1.0,1.0">
                                          <p:stCondLst>
                                            <p:cond delay="0"/>
                                          </p:stCondLst>
                                        </p:cTn>
                                        <p:tgtEl>
                                          <p:spTgt spid="31747">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1747">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1747">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1747">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1747">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1747">
                                            <p:txEl>
                                              <p:pRg st="2" end="2"/>
                                            </p:txEl>
                                          </p:spTgt>
                                        </p:tgtEl>
                                      </p:cBhvr>
                                      <p:to x="100000" y="60000"/>
                                    </p:animScale>
                                    <p:animScale>
                                      <p:cBhvr>
                                        <p:cTn id="46" dur="166" decel="50000">
                                          <p:stCondLst>
                                            <p:cond delay="676"/>
                                          </p:stCondLst>
                                        </p:cTn>
                                        <p:tgtEl>
                                          <p:spTgt spid="31747">
                                            <p:txEl>
                                              <p:pRg st="2" end="2"/>
                                            </p:txEl>
                                          </p:spTgt>
                                        </p:tgtEl>
                                      </p:cBhvr>
                                      <p:to x="100000" y="100000"/>
                                    </p:animScale>
                                    <p:animScale>
                                      <p:cBhvr>
                                        <p:cTn id="47" dur="26">
                                          <p:stCondLst>
                                            <p:cond delay="1312"/>
                                          </p:stCondLst>
                                        </p:cTn>
                                        <p:tgtEl>
                                          <p:spTgt spid="31747">
                                            <p:txEl>
                                              <p:pRg st="2" end="2"/>
                                            </p:txEl>
                                          </p:spTgt>
                                        </p:tgtEl>
                                      </p:cBhvr>
                                      <p:to x="100000" y="80000"/>
                                    </p:animScale>
                                    <p:animScale>
                                      <p:cBhvr>
                                        <p:cTn id="48" dur="166" decel="50000">
                                          <p:stCondLst>
                                            <p:cond delay="1338"/>
                                          </p:stCondLst>
                                        </p:cTn>
                                        <p:tgtEl>
                                          <p:spTgt spid="31747">
                                            <p:txEl>
                                              <p:pRg st="2" end="2"/>
                                            </p:txEl>
                                          </p:spTgt>
                                        </p:tgtEl>
                                      </p:cBhvr>
                                      <p:to x="100000" y="100000"/>
                                    </p:animScale>
                                    <p:animScale>
                                      <p:cBhvr>
                                        <p:cTn id="49" dur="26">
                                          <p:stCondLst>
                                            <p:cond delay="1642"/>
                                          </p:stCondLst>
                                        </p:cTn>
                                        <p:tgtEl>
                                          <p:spTgt spid="31747">
                                            <p:txEl>
                                              <p:pRg st="2" end="2"/>
                                            </p:txEl>
                                          </p:spTgt>
                                        </p:tgtEl>
                                      </p:cBhvr>
                                      <p:to x="100000" y="90000"/>
                                    </p:animScale>
                                    <p:animScale>
                                      <p:cBhvr>
                                        <p:cTn id="50" dur="166" decel="50000">
                                          <p:stCondLst>
                                            <p:cond delay="1668"/>
                                          </p:stCondLst>
                                        </p:cTn>
                                        <p:tgtEl>
                                          <p:spTgt spid="31747">
                                            <p:txEl>
                                              <p:pRg st="2" end="2"/>
                                            </p:txEl>
                                          </p:spTgt>
                                        </p:tgtEl>
                                      </p:cBhvr>
                                      <p:to x="100000" y="100000"/>
                                    </p:animScale>
                                    <p:animScale>
                                      <p:cBhvr>
                                        <p:cTn id="51" dur="26">
                                          <p:stCondLst>
                                            <p:cond delay="1808"/>
                                          </p:stCondLst>
                                        </p:cTn>
                                        <p:tgtEl>
                                          <p:spTgt spid="31747">
                                            <p:txEl>
                                              <p:pRg st="2" end="2"/>
                                            </p:txEl>
                                          </p:spTgt>
                                        </p:tgtEl>
                                      </p:cBhvr>
                                      <p:to x="100000" y="95000"/>
                                    </p:animScale>
                                    <p:animScale>
                                      <p:cBhvr>
                                        <p:cTn id="52" dur="166" decel="50000">
                                          <p:stCondLst>
                                            <p:cond delay="1834"/>
                                          </p:stCondLst>
                                        </p:cTn>
                                        <p:tgtEl>
                                          <p:spTgt spid="31747">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1747">
                                            <p:txEl>
                                              <p:pRg st="3" end="3"/>
                                            </p:txEl>
                                          </p:spTgt>
                                        </p:tgtEl>
                                        <p:attrNameLst>
                                          <p:attrName>style.visibility</p:attrName>
                                        </p:attrNameLst>
                                      </p:cBhvr>
                                      <p:to>
                                        <p:strVal val="visible"/>
                                      </p:to>
                                    </p:set>
                                    <p:animEffect transition="in" filter="wipe(down)">
                                      <p:cBhvr>
                                        <p:cTn id="55" dur="580">
                                          <p:stCondLst>
                                            <p:cond delay="0"/>
                                          </p:stCondLst>
                                        </p:cTn>
                                        <p:tgtEl>
                                          <p:spTgt spid="31747">
                                            <p:txEl>
                                              <p:pRg st="3" end="3"/>
                                            </p:txEl>
                                          </p:spTgt>
                                        </p:tgtEl>
                                      </p:cBhvr>
                                    </p:animEffect>
                                    <p:anim calcmode="lin" valueType="num">
                                      <p:cBhvr>
                                        <p:cTn id="56" dur="1822" tmFilter="0,0; 0.14,0.36; 0.43,0.73; 0.71,0.91; 1.0,1.0">
                                          <p:stCondLst>
                                            <p:cond delay="0"/>
                                          </p:stCondLst>
                                        </p:cTn>
                                        <p:tgtEl>
                                          <p:spTgt spid="31747">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1747">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1747">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1747">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1747">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31747">
                                            <p:txEl>
                                              <p:pRg st="3" end="3"/>
                                            </p:txEl>
                                          </p:spTgt>
                                        </p:tgtEl>
                                      </p:cBhvr>
                                      <p:to x="100000" y="60000"/>
                                    </p:animScale>
                                    <p:animScale>
                                      <p:cBhvr>
                                        <p:cTn id="62" dur="166" decel="50000">
                                          <p:stCondLst>
                                            <p:cond delay="676"/>
                                          </p:stCondLst>
                                        </p:cTn>
                                        <p:tgtEl>
                                          <p:spTgt spid="31747">
                                            <p:txEl>
                                              <p:pRg st="3" end="3"/>
                                            </p:txEl>
                                          </p:spTgt>
                                        </p:tgtEl>
                                      </p:cBhvr>
                                      <p:to x="100000" y="100000"/>
                                    </p:animScale>
                                    <p:animScale>
                                      <p:cBhvr>
                                        <p:cTn id="63" dur="26">
                                          <p:stCondLst>
                                            <p:cond delay="1312"/>
                                          </p:stCondLst>
                                        </p:cTn>
                                        <p:tgtEl>
                                          <p:spTgt spid="31747">
                                            <p:txEl>
                                              <p:pRg st="3" end="3"/>
                                            </p:txEl>
                                          </p:spTgt>
                                        </p:tgtEl>
                                      </p:cBhvr>
                                      <p:to x="100000" y="80000"/>
                                    </p:animScale>
                                    <p:animScale>
                                      <p:cBhvr>
                                        <p:cTn id="64" dur="166" decel="50000">
                                          <p:stCondLst>
                                            <p:cond delay="1338"/>
                                          </p:stCondLst>
                                        </p:cTn>
                                        <p:tgtEl>
                                          <p:spTgt spid="31747">
                                            <p:txEl>
                                              <p:pRg st="3" end="3"/>
                                            </p:txEl>
                                          </p:spTgt>
                                        </p:tgtEl>
                                      </p:cBhvr>
                                      <p:to x="100000" y="100000"/>
                                    </p:animScale>
                                    <p:animScale>
                                      <p:cBhvr>
                                        <p:cTn id="65" dur="26">
                                          <p:stCondLst>
                                            <p:cond delay="1642"/>
                                          </p:stCondLst>
                                        </p:cTn>
                                        <p:tgtEl>
                                          <p:spTgt spid="31747">
                                            <p:txEl>
                                              <p:pRg st="3" end="3"/>
                                            </p:txEl>
                                          </p:spTgt>
                                        </p:tgtEl>
                                      </p:cBhvr>
                                      <p:to x="100000" y="90000"/>
                                    </p:animScale>
                                    <p:animScale>
                                      <p:cBhvr>
                                        <p:cTn id="66" dur="166" decel="50000">
                                          <p:stCondLst>
                                            <p:cond delay="1668"/>
                                          </p:stCondLst>
                                        </p:cTn>
                                        <p:tgtEl>
                                          <p:spTgt spid="31747">
                                            <p:txEl>
                                              <p:pRg st="3" end="3"/>
                                            </p:txEl>
                                          </p:spTgt>
                                        </p:tgtEl>
                                      </p:cBhvr>
                                      <p:to x="100000" y="100000"/>
                                    </p:animScale>
                                    <p:animScale>
                                      <p:cBhvr>
                                        <p:cTn id="67" dur="26">
                                          <p:stCondLst>
                                            <p:cond delay="1808"/>
                                          </p:stCondLst>
                                        </p:cTn>
                                        <p:tgtEl>
                                          <p:spTgt spid="31747">
                                            <p:txEl>
                                              <p:pRg st="3" end="3"/>
                                            </p:txEl>
                                          </p:spTgt>
                                        </p:tgtEl>
                                      </p:cBhvr>
                                      <p:to x="100000" y="95000"/>
                                    </p:animScale>
                                    <p:animScale>
                                      <p:cBhvr>
                                        <p:cTn id="68" dur="166" decel="50000">
                                          <p:stCondLst>
                                            <p:cond delay="1834"/>
                                          </p:stCondLst>
                                        </p:cTn>
                                        <p:tgtEl>
                                          <p:spTgt spid="31747">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1747">
                                            <p:txEl>
                                              <p:pRg st="4" end="4"/>
                                            </p:txEl>
                                          </p:spTgt>
                                        </p:tgtEl>
                                        <p:attrNameLst>
                                          <p:attrName>style.visibility</p:attrName>
                                        </p:attrNameLst>
                                      </p:cBhvr>
                                      <p:to>
                                        <p:strVal val="visible"/>
                                      </p:to>
                                    </p:set>
                                    <p:animEffect transition="in" filter="wipe(down)">
                                      <p:cBhvr>
                                        <p:cTn id="71" dur="580">
                                          <p:stCondLst>
                                            <p:cond delay="0"/>
                                          </p:stCondLst>
                                        </p:cTn>
                                        <p:tgtEl>
                                          <p:spTgt spid="31747">
                                            <p:txEl>
                                              <p:pRg st="4" end="4"/>
                                            </p:txEl>
                                          </p:spTgt>
                                        </p:tgtEl>
                                      </p:cBhvr>
                                    </p:animEffect>
                                    <p:anim calcmode="lin" valueType="num">
                                      <p:cBhvr>
                                        <p:cTn id="72" dur="1822" tmFilter="0,0; 0.14,0.36; 0.43,0.73; 0.71,0.91; 1.0,1.0">
                                          <p:stCondLst>
                                            <p:cond delay="0"/>
                                          </p:stCondLst>
                                        </p:cTn>
                                        <p:tgtEl>
                                          <p:spTgt spid="31747">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1747">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1747">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1747">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1747">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31747">
                                            <p:txEl>
                                              <p:pRg st="4" end="4"/>
                                            </p:txEl>
                                          </p:spTgt>
                                        </p:tgtEl>
                                      </p:cBhvr>
                                      <p:to x="100000" y="60000"/>
                                    </p:animScale>
                                    <p:animScale>
                                      <p:cBhvr>
                                        <p:cTn id="78" dur="166" decel="50000">
                                          <p:stCondLst>
                                            <p:cond delay="676"/>
                                          </p:stCondLst>
                                        </p:cTn>
                                        <p:tgtEl>
                                          <p:spTgt spid="31747">
                                            <p:txEl>
                                              <p:pRg st="4" end="4"/>
                                            </p:txEl>
                                          </p:spTgt>
                                        </p:tgtEl>
                                      </p:cBhvr>
                                      <p:to x="100000" y="100000"/>
                                    </p:animScale>
                                    <p:animScale>
                                      <p:cBhvr>
                                        <p:cTn id="79" dur="26">
                                          <p:stCondLst>
                                            <p:cond delay="1312"/>
                                          </p:stCondLst>
                                        </p:cTn>
                                        <p:tgtEl>
                                          <p:spTgt spid="31747">
                                            <p:txEl>
                                              <p:pRg st="4" end="4"/>
                                            </p:txEl>
                                          </p:spTgt>
                                        </p:tgtEl>
                                      </p:cBhvr>
                                      <p:to x="100000" y="80000"/>
                                    </p:animScale>
                                    <p:animScale>
                                      <p:cBhvr>
                                        <p:cTn id="80" dur="166" decel="50000">
                                          <p:stCondLst>
                                            <p:cond delay="1338"/>
                                          </p:stCondLst>
                                        </p:cTn>
                                        <p:tgtEl>
                                          <p:spTgt spid="31747">
                                            <p:txEl>
                                              <p:pRg st="4" end="4"/>
                                            </p:txEl>
                                          </p:spTgt>
                                        </p:tgtEl>
                                      </p:cBhvr>
                                      <p:to x="100000" y="100000"/>
                                    </p:animScale>
                                    <p:animScale>
                                      <p:cBhvr>
                                        <p:cTn id="81" dur="26">
                                          <p:stCondLst>
                                            <p:cond delay="1642"/>
                                          </p:stCondLst>
                                        </p:cTn>
                                        <p:tgtEl>
                                          <p:spTgt spid="31747">
                                            <p:txEl>
                                              <p:pRg st="4" end="4"/>
                                            </p:txEl>
                                          </p:spTgt>
                                        </p:tgtEl>
                                      </p:cBhvr>
                                      <p:to x="100000" y="90000"/>
                                    </p:animScale>
                                    <p:animScale>
                                      <p:cBhvr>
                                        <p:cTn id="82" dur="166" decel="50000">
                                          <p:stCondLst>
                                            <p:cond delay="1668"/>
                                          </p:stCondLst>
                                        </p:cTn>
                                        <p:tgtEl>
                                          <p:spTgt spid="31747">
                                            <p:txEl>
                                              <p:pRg st="4" end="4"/>
                                            </p:txEl>
                                          </p:spTgt>
                                        </p:tgtEl>
                                      </p:cBhvr>
                                      <p:to x="100000" y="100000"/>
                                    </p:animScale>
                                    <p:animScale>
                                      <p:cBhvr>
                                        <p:cTn id="83" dur="26">
                                          <p:stCondLst>
                                            <p:cond delay="1808"/>
                                          </p:stCondLst>
                                        </p:cTn>
                                        <p:tgtEl>
                                          <p:spTgt spid="31747">
                                            <p:txEl>
                                              <p:pRg st="4" end="4"/>
                                            </p:txEl>
                                          </p:spTgt>
                                        </p:tgtEl>
                                      </p:cBhvr>
                                      <p:to x="100000" y="95000"/>
                                    </p:animScale>
                                    <p:animScale>
                                      <p:cBhvr>
                                        <p:cTn id="84" dur="166" decel="50000">
                                          <p:stCondLst>
                                            <p:cond delay="1834"/>
                                          </p:stCondLst>
                                        </p:cTn>
                                        <p:tgtEl>
                                          <p:spTgt spid="31747">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1747">
                                            <p:txEl>
                                              <p:pRg st="5" end="5"/>
                                            </p:txEl>
                                          </p:spTgt>
                                        </p:tgtEl>
                                        <p:attrNameLst>
                                          <p:attrName>style.visibility</p:attrName>
                                        </p:attrNameLst>
                                      </p:cBhvr>
                                      <p:to>
                                        <p:strVal val="visible"/>
                                      </p:to>
                                    </p:set>
                                    <p:animEffect transition="in" filter="wipe(down)">
                                      <p:cBhvr>
                                        <p:cTn id="87" dur="580">
                                          <p:stCondLst>
                                            <p:cond delay="0"/>
                                          </p:stCondLst>
                                        </p:cTn>
                                        <p:tgtEl>
                                          <p:spTgt spid="31747">
                                            <p:txEl>
                                              <p:pRg st="5" end="5"/>
                                            </p:txEl>
                                          </p:spTgt>
                                        </p:tgtEl>
                                      </p:cBhvr>
                                    </p:animEffect>
                                    <p:anim calcmode="lin" valueType="num">
                                      <p:cBhvr>
                                        <p:cTn id="88" dur="1822" tmFilter="0,0; 0.14,0.36; 0.43,0.73; 0.71,0.91; 1.0,1.0">
                                          <p:stCondLst>
                                            <p:cond delay="0"/>
                                          </p:stCondLst>
                                        </p:cTn>
                                        <p:tgtEl>
                                          <p:spTgt spid="31747">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1747">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1747">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1747">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1747">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31747">
                                            <p:txEl>
                                              <p:pRg st="5" end="5"/>
                                            </p:txEl>
                                          </p:spTgt>
                                        </p:tgtEl>
                                      </p:cBhvr>
                                      <p:to x="100000" y="60000"/>
                                    </p:animScale>
                                    <p:animScale>
                                      <p:cBhvr>
                                        <p:cTn id="94" dur="166" decel="50000">
                                          <p:stCondLst>
                                            <p:cond delay="676"/>
                                          </p:stCondLst>
                                        </p:cTn>
                                        <p:tgtEl>
                                          <p:spTgt spid="31747">
                                            <p:txEl>
                                              <p:pRg st="5" end="5"/>
                                            </p:txEl>
                                          </p:spTgt>
                                        </p:tgtEl>
                                      </p:cBhvr>
                                      <p:to x="100000" y="100000"/>
                                    </p:animScale>
                                    <p:animScale>
                                      <p:cBhvr>
                                        <p:cTn id="95" dur="26">
                                          <p:stCondLst>
                                            <p:cond delay="1312"/>
                                          </p:stCondLst>
                                        </p:cTn>
                                        <p:tgtEl>
                                          <p:spTgt spid="31747">
                                            <p:txEl>
                                              <p:pRg st="5" end="5"/>
                                            </p:txEl>
                                          </p:spTgt>
                                        </p:tgtEl>
                                      </p:cBhvr>
                                      <p:to x="100000" y="80000"/>
                                    </p:animScale>
                                    <p:animScale>
                                      <p:cBhvr>
                                        <p:cTn id="96" dur="166" decel="50000">
                                          <p:stCondLst>
                                            <p:cond delay="1338"/>
                                          </p:stCondLst>
                                        </p:cTn>
                                        <p:tgtEl>
                                          <p:spTgt spid="31747">
                                            <p:txEl>
                                              <p:pRg st="5" end="5"/>
                                            </p:txEl>
                                          </p:spTgt>
                                        </p:tgtEl>
                                      </p:cBhvr>
                                      <p:to x="100000" y="100000"/>
                                    </p:animScale>
                                    <p:animScale>
                                      <p:cBhvr>
                                        <p:cTn id="97" dur="26">
                                          <p:stCondLst>
                                            <p:cond delay="1642"/>
                                          </p:stCondLst>
                                        </p:cTn>
                                        <p:tgtEl>
                                          <p:spTgt spid="31747">
                                            <p:txEl>
                                              <p:pRg st="5" end="5"/>
                                            </p:txEl>
                                          </p:spTgt>
                                        </p:tgtEl>
                                      </p:cBhvr>
                                      <p:to x="100000" y="90000"/>
                                    </p:animScale>
                                    <p:animScale>
                                      <p:cBhvr>
                                        <p:cTn id="98" dur="166" decel="50000">
                                          <p:stCondLst>
                                            <p:cond delay="1668"/>
                                          </p:stCondLst>
                                        </p:cTn>
                                        <p:tgtEl>
                                          <p:spTgt spid="31747">
                                            <p:txEl>
                                              <p:pRg st="5" end="5"/>
                                            </p:txEl>
                                          </p:spTgt>
                                        </p:tgtEl>
                                      </p:cBhvr>
                                      <p:to x="100000" y="100000"/>
                                    </p:animScale>
                                    <p:animScale>
                                      <p:cBhvr>
                                        <p:cTn id="99" dur="26">
                                          <p:stCondLst>
                                            <p:cond delay="1808"/>
                                          </p:stCondLst>
                                        </p:cTn>
                                        <p:tgtEl>
                                          <p:spTgt spid="31747">
                                            <p:txEl>
                                              <p:pRg st="5" end="5"/>
                                            </p:txEl>
                                          </p:spTgt>
                                        </p:tgtEl>
                                      </p:cBhvr>
                                      <p:to x="100000" y="95000"/>
                                    </p:animScale>
                                    <p:animScale>
                                      <p:cBhvr>
                                        <p:cTn id="100" dur="166" decel="50000">
                                          <p:stCondLst>
                                            <p:cond delay="1834"/>
                                          </p:stCondLst>
                                        </p:cTn>
                                        <p:tgtEl>
                                          <p:spTgt spid="31747">
                                            <p:txEl>
                                              <p:pRg st="5" end="5"/>
                                            </p:txEl>
                                          </p:spTgt>
                                        </p:tgtEl>
                                      </p:cBhvr>
                                      <p:to x="100000" y="100000"/>
                                    </p:animScale>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2" presetClass="emph" presetSubtype="0" fill="hold" grpId="0" nodeType="clickEffect">
                                  <p:stCondLst>
                                    <p:cond delay="0"/>
                                  </p:stCondLst>
                                  <p:childTnLst>
                                    <p:animRot by="120000">
                                      <p:cBhvr>
                                        <p:cTn id="104" dur="100" fill="hold">
                                          <p:stCondLst>
                                            <p:cond delay="0"/>
                                          </p:stCondLst>
                                        </p:cTn>
                                        <p:tgtEl>
                                          <p:spTgt spid="31746"/>
                                        </p:tgtEl>
                                        <p:attrNameLst>
                                          <p:attrName>r</p:attrName>
                                        </p:attrNameLst>
                                      </p:cBhvr>
                                    </p:animRot>
                                    <p:animRot by="-240000">
                                      <p:cBhvr>
                                        <p:cTn id="105" dur="200" fill="hold">
                                          <p:stCondLst>
                                            <p:cond delay="200"/>
                                          </p:stCondLst>
                                        </p:cTn>
                                        <p:tgtEl>
                                          <p:spTgt spid="31746"/>
                                        </p:tgtEl>
                                        <p:attrNameLst>
                                          <p:attrName>r</p:attrName>
                                        </p:attrNameLst>
                                      </p:cBhvr>
                                    </p:animRot>
                                    <p:animRot by="240000">
                                      <p:cBhvr>
                                        <p:cTn id="106" dur="200" fill="hold">
                                          <p:stCondLst>
                                            <p:cond delay="400"/>
                                          </p:stCondLst>
                                        </p:cTn>
                                        <p:tgtEl>
                                          <p:spTgt spid="31746"/>
                                        </p:tgtEl>
                                        <p:attrNameLst>
                                          <p:attrName>r</p:attrName>
                                        </p:attrNameLst>
                                      </p:cBhvr>
                                    </p:animRot>
                                    <p:animRot by="-240000">
                                      <p:cBhvr>
                                        <p:cTn id="107" dur="200" fill="hold">
                                          <p:stCondLst>
                                            <p:cond delay="600"/>
                                          </p:stCondLst>
                                        </p:cTn>
                                        <p:tgtEl>
                                          <p:spTgt spid="31746"/>
                                        </p:tgtEl>
                                        <p:attrNameLst>
                                          <p:attrName>r</p:attrName>
                                        </p:attrNameLst>
                                      </p:cBhvr>
                                    </p:animRot>
                                    <p:animRot by="120000">
                                      <p:cBhvr>
                                        <p:cTn id="108" dur="200" fill="hold">
                                          <p:stCondLst>
                                            <p:cond delay="800"/>
                                          </p:stCondLst>
                                        </p:cTn>
                                        <p:tgtEl>
                                          <p:spTgt spid="317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C:\Users\ceren.armut1\Desktop\reveil01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07238" y="4652963"/>
            <a:ext cx="161607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1 Başlık"/>
          <p:cNvSpPr>
            <a:spLocks noGrp="1"/>
          </p:cNvSpPr>
          <p:nvPr>
            <p:ph type="title"/>
          </p:nvPr>
        </p:nvSpPr>
        <p:spPr/>
        <p:txBody>
          <a:bodyPr>
            <a:normAutofit fontScale="90000"/>
          </a:bodyPr>
          <a:lstStyle/>
          <a:p>
            <a:pPr eaLnBrk="1" hangingPunct="1"/>
            <a:r>
              <a:rPr lang="tr-TR" altLang="tr-TR" b="1" smtClean="0"/>
              <a:t/>
            </a:r>
            <a:br>
              <a:rPr lang="tr-TR" altLang="tr-TR" b="1" smtClean="0"/>
            </a:br>
            <a:r>
              <a:rPr lang="tr-TR" altLang="tr-TR" b="1" smtClean="0"/>
              <a:t>Oturum Hedefleri:</a:t>
            </a:r>
          </a:p>
        </p:txBody>
      </p:sp>
      <p:sp>
        <p:nvSpPr>
          <p:cNvPr id="4100" name="2 İçerik Yer Tutucusu"/>
          <p:cNvSpPr>
            <a:spLocks noGrp="1"/>
          </p:cNvSpPr>
          <p:nvPr>
            <p:ph idx="1"/>
          </p:nvPr>
        </p:nvSpPr>
        <p:spPr>
          <a:xfrm>
            <a:off x="457199" y="1600200"/>
            <a:ext cx="7211145" cy="4525963"/>
          </a:xfrm>
        </p:spPr>
        <p:txBody>
          <a:bodyPr/>
          <a:lstStyle/>
          <a:p>
            <a:pPr marL="514350" lvl="0" indent="-514350">
              <a:buFont typeface="+mj-lt"/>
              <a:buAutoNum type="arabicPeriod"/>
            </a:pPr>
            <a:r>
              <a:rPr lang="tr-TR" sz="2400" dirty="0" smtClean="0"/>
              <a:t>Başarılı </a:t>
            </a:r>
            <a:r>
              <a:rPr lang="tr-TR" sz="2400" dirty="0"/>
              <a:t>Emzirme İçin </a:t>
            </a:r>
            <a:r>
              <a:rPr lang="tr-TR" sz="2400" dirty="0" smtClean="0"/>
              <a:t>10 Adımla </a:t>
            </a:r>
            <a:r>
              <a:rPr lang="tr-TR" sz="2400" dirty="0"/>
              <a:t>özetlenen sağlık uygulamalarını anlatabilmeli</a:t>
            </a:r>
          </a:p>
          <a:p>
            <a:pPr marL="514350" lvl="0" indent="-514350">
              <a:buFont typeface="+mj-lt"/>
              <a:buAutoNum type="arabicPeriod"/>
            </a:pPr>
            <a:r>
              <a:rPr lang="tr-TR" sz="2400" dirty="0" smtClean="0"/>
              <a:t>10 </a:t>
            </a:r>
            <a:r>
              <a:rPr lang="tr-TR" sz="2400" dirty="0"/>
              <a:t>Adımın önemini ve nedenlerini açıklayabilmeli</a:t>
            </a:r>
          </a:p>
          <a:p>
            <a:pPr marL="514350" lvl="0" indent="-514350">
              <a:buFont typeface="+mj-lt"/>
              <a:buAutoNum type="arabicPeriod"/>
            </a:pPr>
            <a:r>
              <a:rPr lang="tr-TR" sz="2400" dirty="0"/>
              <a:t>Bebek Dostu uygulamalarının ne anlama geldiğini açıklayabilmeli</a:t>
            </a:r>
          </a:p>
          <a:p>
            <a:pPr marL="514350" lvl="0" indent="-514350">
              <a:buFont typeface="+mj-lt"/>
              <a:buAutoNum type="arabicPeriod"/>
            </a:pPr>
            <a:r>
              <a:rPr lang="tr-TR" sz="2400" dirty="0"/>
              <a:t>Bebek Dostu Hastane ve değerlendirmesi sürecini tanımlayabilmeli</a:t>
            </a:r>
          </a:p>
          <a:p>
            <a:pPr marL="514350" lvl="0" indent="-514350">
              <a:buFont typeface="+mj-lt"/>
              <a:buAutoNum type="arabicPeriod"/>
            </a:pPr>
            <a:r>
              <a:rPr lang="tr-TR" sz="2400" dirty="0"/>
              <a:t>Bebek Dostu Hastane uygulamalarının mevcut programlara nasıl entegre edilebileceğini </a:t>
            </a:r>
            <a:r>
              <a:rPr lang="tr-TR" sz="2400" dirty="0" smtClean="0"/>
              <a:t>anlatabilmeli</a:t>
            </a:r>
            <a:endParaRPr lang="tr-TR" sz="2400" dirty="0"/>
          </a:p>
        </p:txBody>
      </p:sp>
    </p:spTree>
    <p:extLst>
      <p:ext uri="{BB962C8B-B14F-4D97-AF65-F5344CB8AC3E}">
        <p14:creationId xmlns:p14="http://schemas.microsoft.com/office/powerpoint/2010/main" val="3837698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Unvan 1"/>
          <p:cNvSpPr>
            <a:spLocks noGrp="1"/>
          </p:cNvSpPr>
          <p:nvPr>
            <p:ph type="title"/>
          </p:nvPr>
        </p:nvSpPr>
        <p:spPr>
          <a:xfrm>
            <a:off x="457200" y="1052736"/>
            <a:ext cx="8229600" cy="796925"/>
          </a:xfrm>
        </p:spPr>
        <p:txBody>
          <a:bodyPr>
            <a:normAutofit fontScale="90000"/>
          </a:bodyPr>
          <a:lstStyle/>
          <a:p>
            <a:pPr eaLnBrk="1" hangingPunct="1"/>
            <a:r>
              <a:rPr lang="tr-TR" altLang="tr-TR" sz="3200" dirty="0" smtClean="0"/>
              <a:t>Mevcut Programlara BDH Uygulamalarını Entegre Etmek</a:t>
            </a:r>
          </a:p>
        </p:txBody>
      </p:sp>
      <p:sp>
        <p:nvSpPr>
          <p:cNvPr id="46083" name="İçerik Yer Tutucusu 2"/>
          <p:cNvSpPr>
            <a:spLocks noGrp="1"/>
          </p:cNvSpPr>
          <p:nvPr>
            <p:ph idx="1"/>
          </p:nvPr>
        </p:nvSpPr>
        <p:spPr>
          <a:xfrm>
            <a:off x="457200" y="1988840"/>
            <a:ext cx="8229600" cy="4464348"/>
          </a:xfrm>
        </p:spPr>
        <p:txBody>
          <a:bodyPr/>
          <a:lstStyle/>
          <a:p>
            <a:pPr eaLnBrk="1" hangingPunct="1">
              <a:defRPr/>
            </a:pPr>
            <a:endParaRPr lang="tr-TR" sz="2400" dirty="0"/>
          </a:p>
          <a:p>
            <a:pPr eaLnBrk="1" hangingPunct="1">
              <a:defRPr/>
            </a:pPr>
            <a:r>
              <a:rPr lang="tr-TR" sz="2400" dirty="0"/>
              <a:t>BDH ölçülebilir uluslararası kriterlere ve standartlara sahiptir. Hastanede kalite ve akreditasyon sistemi mevcutsa, bu sistemin planlama ve izleme araçları BDH uygulamalarını değerlendirmede kullanılabilir. </a:t>
            </a:r>
          </a:p>
          <a:p>
            <a:pPr eaLnBrk="1" hangingPunct="1">
              <a:defRPr/>
            </a:pPr>
            <a:r>
              <a:rPr lang="tr-TR" sz="2400" dirty="0"/>
              <a:t>BDH uygulamaları hastanede; </a:t>
            </a:r>
          </a:p>
          <a:p>
            <a:pPr lvl="1" eaLnBrk="1" hangingPunct="1">
              <a:defRPr/>
            </a:pPr>
            <a:r>
              <a:rPr lang="tr-TR" sz="2000" dirty="0"/>
              <a:t>Doğum ve çocuk servislerinin sorumluluğunda, </a:t>
            </a:r>
          </a:p>
          <a:p>
            <a:pPr lvl="1" eaLnBrk="1" hangingPunct="1">
              <a:defRPr/>
            </a:pPr>
            <a:r>
              <a:rPr lang="tr-TR" sz="2000" dirty="0"/>
              <a:t>Emzirme veya bebek/küçük çocuk beslenmesi komitesi veya kalite biriminin bir parçası olabilir. </a:t>
            </a:r>
          </a:p>
          <a:p>
            <a:pPr marL="0" indent="0" eaLnBrk="1" hangingPunct="1">
              <a:buFont typeface="Arial" charset="0"/>
              <a:buNone/>
              <a:defRPr/>
            </a:pPr>
            <a:endParaRPr lang="tr-TR" sz="2400" dirty="0"/>
          </a:p>
        </p:txBody>
      </p:sp>
    </p:spTree>
    <p:extLst>
      <p:ext uri="{BB962C8B-B14F-4D97-AF65-F5344CB8AC3E}">
        <p14:creationId xmlns:p14="http://schemas.microsoft.com/office/powerpoint/2010/main" val="4027007428"/>
      </p:ext>
    </p:extLst>
  </p:cSld>
  <p:clrMapOvr>
    <a:masterClrMapping/>
  </p:clrMapOvr>
  <p:transition spd="slow">
    <p:blinds/>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p:cNvSpPr>
            <a:spLocks noGrp="1"/>
          </p:cNvSpPr>
          <p:nvPr>
            <p:ph type="title"/>
          </p:nvPr>
        </p:nvSpPr>
        <p:spPr>
          <a:xfrm>
            <a:off x="457200" y="620688"/>
            <a:ext cx="8229600" cy="1143000"/>
          </a:xfrm>
        </p:spPr>
        <p:txBody>
          <a:bodyPr/>
          <a:lstStyle/>
          <a:p>
            <a:r>
              <a:rPr lang="tr-TR" altLang="tr-TR" sz="3200" dirty="0"/>
              <a:t>Bebek Dostu Programlarına Entegrasyon</a:t>
            </a:r>
            <a:endParaRPr lang="tr-TR" altLang="tr-TR" sz="3200" dirty="0" smtClean="0"/>
          </a:p>
        </p:txBody>
      </p:sp>
      <p:sp>
        <p:nvSpPr>
          <p:cNvPr id="56323" name="İçerik Yer Tutucusu 2"/>
          <p:cNvSpPr>
            <a:spLocks noGrp="1"/>
          </p:cNvSpPr>
          <p:nvPr>
            <p:ph idx="1"/>
          </p:nvPr>
        </p:nvSpPr>
        <p:spPr>
          <a:xfrm>
            <a:off x="457200" y="1916832"/>
            <a:ext cx="8229600" cy="4525963"/>
          </a:xfrm>
        </p:spPr>
        <p:txBody>
          <a:bodyPr/>
          <a:lstStyle/>
          <a:p>
            <a:pPr marL="0" indent="0">
              <a:buNone/>
            </a:pPr>
            <a:r>
              <a:rPr lang="tr-TR" altLang="tr-TR" dirty="0" smtClean="0"/>
              <a:t>BDH uygulamalarının kalite komisyonunun sorumluluğunda olması;</a:t>
            </a:r>
          </a:p>
          <a:p>
            <a:pPr lvl="1"/>
            <a:r>
              <a:rPr lang="tr-TR" altLang="tr-TR" dirty="0" smtClean="0"/>
              <a:t>BDH uygulaması için kaynak sağlamaya yardımcı olduğu gibi, </a:t>
            </a:r>
          </a:p>
          <a:p>
            <a:pPr lvl="1"/>
            <a:r>
              <a:rPr lang="tr-TR" altLang="tr-TR" dirty="0" smtClean="0"/>
              <a:t>Anne sütü ile beslenmeyi destekleyici uygulamaların öneminin daha iyi anlaşılması ve benimsenmesi için de yardımcı olabilir.</a:t>
            </a:r>
          </a:p>
          <a:p>
            <a:endParaRPr lang="tr-TR" altLang="tr-TR" dirty="0" smtClean="0"/>
          </a:p>
        </p:txBody>
      </p:sp>
    </p:spTree>
    <p:extLst>
      <p:ext uri="{BB962C8B-B14F-4D97-AF65-F5344CB8AC3E}">
        <p14:creationId xmlns:p14="http://schemas.microsoft.com/office/powerpoint/2010/main" val="41308911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p:cNvSpPr>
            <a:spLocks noGrp="1"/>
          </p:cNvSpPr>
          <p:nvPr>
            <p:ph type="title"/>
          </p:nvPr>
        </p:nvSpPr>
        <p:spPr>
          <a:xfrm>
            <a:off x="251520" y="629816"/>
            <a:ext cx="8229600" cy="1143000"/>
          </a:xfrm>
        </p:spPr>
        <p:txBody>
          <a:bodyPr/>
          <a:lstStyle/>
          <a:p>
            <a:r>
              <a:rPr lang="tr-TR" altLang="tr-TR" sz="3200" dirty="0" smtClean="0"/>
              <a:t>Bebek Dostu Programlarına Entegrasyon</a:t>
            </a:r>
          </a:p>
        </p:txBody>
      </p:sp>
      <p:sp>
        <p:nvSpPr>
          <p:cNvPr id="57347" name="İçerik Yer Tutucusu 2"/>
          <p:cNvSpPr>
            <a:spLocks noGrp="1"/>
          </p:cNvSpPr>
          <p:nvPr>
            <p:ph idx="1"/>
          </p:nvPr>
        </p:nvSpPr>
        <p:spPr>
          <a:xfrm>
            <a:off x="467544" y="1772816"/>
            <a:ext cx="8229600" cy="4525963"/>
          </a:xfrm>
        </p:spPr>
        <p:txBody>
          <a:bodyPr/>
          <a:lstStyle/>
          <a:p>
            <a:r>
              <a:rPr lang="tr-TR" altLang="tr-TR" sz="2800" dirty="0" smtClean="0"/>
              <a:t>Doğum hizmetlerindeki personelin uzmanlığı genellikle annenin ve bebeğin bakımı ile ilgilidir. Kalite birimindeki personelin uzmanlığı  bakım hizmetlerinin kalitesini geliştirmek  ve ölçmek ile ilgilidir.  </a:t>
            </a:r>
          </a:p>
          <a:p>
            <a:r>
              <a:rPr lang="tr-TR" altLang="tr-TR" sz="2800" dirty="0" smtClean="0"/>
              <a:t>BDH aynı zamanda güvenli Annelik  ve / veya Çocukluk Çağı Hastalıklarına Bütüncül Yaklaşım  programları ile entegre edilebilir. </a:t>
            </a:r>
          </a:p>
          <a:p>
            <a:endParaRPr lang="tr-TR" altLang="tr-TR" sz="2800" dirty="0" smtClean="0"/>
          </a:p>
        </p:txBody>
      </p:sp>
    </p:spTree>
    <p:extLst>
      <p:ext uri="{BB962C8B-B14F-4D97-AF65-F5344CB8AC3E}">
        <p14:creationId xmlns:p14="http://schemas.microsoft.com/office/powerpoint/2010/main" val="3731415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p:cNvSpPr>
            <a:spLocks noGrp="1"/>
          </p:cNvSpPr>
          <p:nvPr>
            <p:ph type="title"/>
          </p:nvPr>
        </p:nvSpPr>
        <p:spPr>
          <a:xfrm>
            <a:off x="453476" y="457200"/>
            <a:ext cx="8229600" cy="1143000"/>
          </a:xfrm>
        </p:spPr>
        <p:txBody>
          <a:bodyPr/>
          <a:lstStyle/>
          <a:p>
            <a:pPr eaLnBrk="1" hangingPunct="1"/>
            <a:r>
              <a:rPr lang="tr-TR" altLang="tr-TR" sz="3200" dirty="0" smtClean="0"/>
              <a:t>Anne Dostu Doğum Uygulamaları…</a:t>
            </a:r>
          </a:p>
        </p:txBody>
      </p:sp>
      <p:sp>
        <p:nvSpPr>
          <p:cNvPr id="32771" name="İçerik Yer Tutucusu 2"/>
          <p:cNvSpPr>
            <a:spLocks noGrp="1"/>
          </p:cNvSpPr>
          <p:nvPr>
            <p:ph idx="1"/>
          </p:nvPr>
        </p:nvSpPr>
        <p:spPr/>
        <p:txBody>
          <a:bodyPr/>
          <a:lstStyle/>
          <a:p>
            <a:pPr eaLnBrk="1" hangingPunct="1"/>
            <a:r>
              <a:rPr lang="tr-TR" altLang="tr-TR" sz="2400" dirty="0" smtClean="0"/>
              <a:t>Anne dostu doğum uygulamaları kadının kendini yetkin, kontrol altında, desteklenmiş hissetmesine yardımcı olur</a:t>
            </a:r>
          </a:p>
          <a:p>
            <a:pPr eaLnBrk="1" hangingPunct="1"/>
            <a:r>
              <a:rPr lang="tr-TR" altLang="tr-TR" sz="2400" dirty="0" smtClean="0"/>
              <a:t>Hangi </a:t>
            </a:r>
            <a:r>
              <a:rPr lang="tr-TR" altLang="tr-TR" sz="2400" dirty="0" err="1" smtClean="0"/>
              <a:t>travay</a:t>
            </a:r>
            <a:r>
              <a:rPr lang="tr-TR" altLang="tr-TR" sz="2400" dirty="0" smtClean="0"/>
              <a:t> ve doğum  uygulamaları bu amaca ulaşmaya yardım eder?</a:t>
            </a:r>
          </a:p>
          <a:p>
            <a:pPr eaLnBrk="1" hangingPunct="1"/>
            <a:r>
              <a:rPr lang="tr-TR" altLang="tr-TR" sz="2400" dirty="0" smtClean="0"/>
              <a:t>Destekleyici uygulamalar şunları içerir:</a:t>
            </a:r>
            <a:endParaRPr lang="tr-TR" altLang="tr-TR" sz="2000" dirty="0" smtClean="0"/>
          </a:p>
          <a:p>
            <a:pPr lvl="1" eaLnBrk="1" hangingPunct="1"/>
            <a:r>
              <a:rPr lang="tr-TR" altLang="tr-TR" sz="2000" dirty="0" err="1" smtClean="0"/>
              <a:t>Travay</a:t>
            </a:r>
            <a:r>
              <a:rPr lang="tr-TR" altLang="tr-TR" sz="2000" dirty="0" smtClean="0"/>
              <a:t> sırasında destek,</a:t>
            </a:r>
          </a:p>
          <a:p>
            <a:pPr lvl="1" eaLnBrk="1" hangingPunct="1"/>
            <a:r>
              <a:rPr lang="tr-TR" altLang="tr-TR" sz="2000" dirty="0" err="1" smtClean="0"/>
              <a:t>İnvazif</a:t>
            </a:r>
            <a:r>
              <a:rPr lang="tr-TR" altLang="tr-TR" sz="2000" dirty="0" smtClean="0"/>
              <a:t> girişimlerin sınırlanması,</a:t>
            </a:r>
          </a:p>
          <a:p>
            <a:pPr lvl="1" eaLnBrk="1" hangingPunct="1"/>
            <a:r>
              <a:rPr lang="tr-TR" altLang="tr-TR" sz="2000" dirty="0" smtClean="0"/>
              <a:t>Ağrı kesicilerin etkilerine dikkat etmek,</a:t>
            </a:r>
          </a:p>
          <a:p>
            <a:pPr lvl="1" eaLnBrk="1" hangingPunct="1"/>
            <a:r>
              <a:rPr lang="tr-TR" altLang="tr-TR" sz="2000" dirty="0" smtClean="0"/>
              <a:t>Hafif yiyecek ve sıvıların sunulması</a:t>
            </a:r>
          </a:p>
          <a:p>
            <a:pPr lvl="1" eaLnBrk="1" hangingPunct="1"/>
            <a:r>
              <a:rPr lang="tr-TR" altLang="tr-TR" sz="2000" dirty="0" smtClean="0"/>
              <a:t>Gereksiz sezaryen doğumdan kaçınmak  ve</a:t>
            </a:r>
          </a:p>
          <a:p>
            <a:pPr lvl="1" eaLnBrk="1" hangingPunct="1"/>
            <a:r>
              <a:rPr lang="tr-TR" altLang="tr-TR" sz="2000" dirty="0" smtClean="0"/>
              <a:t>Erken anne ve bebek temasına olanak sağlamak</a:t>
            </a:r>
          </a:p>
          <a:p>
            <a:pPr lvl="1" eaLnBrk="1" hangingPunct="1"/>
            <a:endParaRPr lang="tr-TR" altLang="tr-TR" sz="2000" dirty="0" smtClean="0"/>
          </a:p>
          <a:p>
            <a:pPr eaLnBrk="1" hangingPunct="1"/>
            <a:endParaRPr lang="tr-TR" altLang="tr-TR" dirty="0" smtClean="0"/>
          </a:p>
        </p:txBody>
      </p:sp>
    </p:spTree>
    <p:extLst>
      <p:ext uri="{BB962C8B-B14F-4D97-AF65-F5344CB8AC3E}">
        <p14:creationId xmlns:p14="http://schemas.microsoft.com/office/powerpoint/2010/main" val="34411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p:cTn id="7" dur="500" fill="hold"/>
                                        <p:tgtEl>
                                          <p:spTgt spid="32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2771">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 calcmode="lin" valueType="num">
                                      <p:cBhvr>
                                        <p:cTn id="12" dur="5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277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Effect transition="in" filter="fade">
                                      <p:cBhvr>
                                        <p:cTn id="19" dur="500"/>
                                        <p:tgtEl>
                                          <p:spTgt spid="32771">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32771">
                                            <p:txEl>
                                              <p:pRg st="3" end="3"/>
                                            </p:txEl>
                                          </p:spTgt>
                                        </p:tgtEl>
                                        <p:attrNameLst>
                                          <p:attrName>style.visibility</p:attrName>
                                        </p:attrNameLst>
                                      </p:cBhvr>
                                      <p:to>
                                        <p:strVal val="visible"/>
                                      </p:to>
                                    </p:set>
                                    <p:animEffect transition="in" filter="fade">
                                      <p:cBhvr>
                                        <p:cTn id="24" dur="1000"/>
                                        <p:tgtEl>
                                          <p:spTgt spid="32771">
                                            <p:txEl>
                                              <p:pRg st="3" end="3"/>
                                            </p:txEl>
                                          </p:spTgt>
                                        </p:tgtEl>
                                      </p:cBhvr>
                                    </p:animEffect>
                                    <p:anim calcmode="lin" valueType="num">
                                      <p:cBhvr>
                                        <p:cTn id="25"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771">
                                            <p:txEl>
                                              <p:pRg st="4" end="4"/>
                                            </p:txEl>
                                          </p:spTgt>
                                        </p:tgtEl>
                                        <p:attrNameLst>
                                          <p:attrName>style.visibility</p:attrName>
                                        </p:attrNameLst>
                                      </p:cBhvr>
                                      <p:to>
                                        <p:strVal val="visible"/>
                                      </p:to>
                                    </p:set>
                                    <p:animEffect transition="in" filter="fade">
                                      <p:cBhvr>
                                        <p:cTn id="29" dur="1000"/>
                                        <p:tgtEl>
                                          <p:spTgt spid="32771">
                                            <p:txEl>
                                              <p:pRg st="4" end="4"/>
                                            </p:txEl>
                                          </p:spTgt>
                                        </p:tgtEl>
                                      </p:cBhvr>
                                    </p:animEffect>
                                    <p:anim calcmode="lin" valueType="num">
                                      <p:cBhvr>
                                        <p:cTn id="30"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277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2771">
                                            <p:txEl>
                                              <p:pRg st="5" end="5"/>
                                            </p:txEl>
                                          </p:spTgt>
                                        </p:tgtEl>
                                        <p:attrNameLst>
                                          <p:attrName>style.visibility</p:attrName>
                                        </p:attrNameLst>
                                      </p:cBhvr>
                                      <p:to>
                                        <p:strVal val="visible"/>
                                      </p:to>
                                    </p:set>
                                    <p:animEffect transition="in" filter="fade">
                                      <p:cBhvr>
                                        <p:cTn id="34" dur="1000"/>
                                        <p:tgtEl>
                                          <p:spTgt spid="32771">
                                            <p:txEl>
                                              <p:pRg st="5" end="5"/>
                                            </p:txEl>
                                          </p:spTgt>
                                        </p:tgtEl>
                                      </p:cBhvr>
                                    </p:animEffect>
                                    <p:anim calcmode="lin" valueType="num">
                                      <p:cBhvr>
                                        <p:cTn id="35"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277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2771">
                                            <p:txEl>
                                              <p:pRg st="6" end="6"/>
                                            </p:txEl>
                                          </p:spTgt>
                                        </p:tgtEl>
                                        <p:attrNameLst>
                                          <p:attrName>style.visibility</p:attrName>
                                        </p:attrNameLst>
                                      </p:cBhvr>
                                      <p:to>
                                        <p:strVal val="visible"/>
                                      </p:to>
                                    </p:set>
                                    <p:animEffect transition="in" filter="fade">
                                      <p:cBhvr>
                                        <p:cTn id="39" dur="1000"/>
                                        <p:tgtEl>
                                          <p:spTgt spid="32771">
                                            <p:txEl>
                                              <p:pRg st="6" end="6"/>
                                            </p:txEl>
                                          </p:spTgt>
                                        </p:tgtEl>
                                      </p:cBhvr>
                                    </p:animEffect>
                                    <p:anim calcmode="lin" valueType="num">
                                      <p:cBhvr>
                                        <p:cTn id="40"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2771">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2771">
                                            <p:txEl>
                                              <p:pRg st="7" end="7"/>
                                            </p:txEl>
                                          </p:spTgt>
                                        </p:tgtEl>
                                        <p:attrNameLst>
                                          <p:attrName>style.visibility</p:attrName>
                                        </p:attrNameLst>
                                      </p:cBhvr>
                                      <p:to>
                                        <p:strVal val="visible"/>
                                      </p:to>
                                    </p:set>
                                    <p:animEffect transition="in" filter="fade">
                                      <p:cBhvr>
                                        <p:cTn id="44" dur="1000"/>
                                        <p:tgtEl>
                                          <p:spTgt spid="32771">
                                            <p:txEl>
                                              <p:pRg st="7" end="7"/>
                                            </p:txEl>
                                          </p:spTgt>
                                        </p:tgtEl>
                                      </p:cBhvr>
                                    </p:animEffect>
                                    <p:anim calcmode="lin" valueType="num">
                                      <p:cBhvr>
                                        <p:cTn id="45" dur="10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32771">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2771">
                                            <p:txEl>
                                              <p:pRg st="8" end="8"/>
                                            </p:txEl>
                                          </p:spTgt>
                                        </p:tgtEl>
                                        <p:attrNameLst>
                                          <p:attrName>style.visibility</p:attrName>
                                        </p:attrNameLst>
                                      </p:cBhvr>
                                      <p:to>
                                        <p:strVal val="visible"/>
                                      </p:to>
                                    </p:set>
                                    <p:animEffect transition="in" filter="fade">
                                      <p:cBhvr>
                                        <p:cTn id="49" dur="1000"/>
                                        <p:tgtEl>
                                          <p:spTgt spid="32771">
                                            <p:txEl>
                                              <p:pRg st="8" end="8"/>
                                            </p:txEl>
                                          </p:spTgt>
                                        </p:tgtEl>
                                      </p:cBhvr>
                                    </p:animEffect>
                                    <p:anim calcmode="lin" valueType="num">
                                      <p:cBhvr>
                                        <p:cTn id="50" dur="1000" fill="hold"/>
                                        <p:tgtEl>
                                          <p:spTgt spid="32771">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27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Başlık 1"/>
          <p:cNvSpPr>
            <a:spLocks noGrp="1"/>
          </p:cNvSpPr>
          <p:nvPr>
            <p:ph type="title"/>
          </p:nvPr>
        </p:nvSpPr>
        <p:spPr>
          <a:xfrm>
            <a:off x="424964" y="332656"/>
            <a:ext cx="8229600" cy="1143000"/>
          </a:xfrm>
        </p:spPr>
        <p:txBody>
          <a:bodyPr/>
          <a:lstStyle/>
          <a:p>
            <a:pPr eaLnBrk="1" hangingPunct="1"/>
            <a:r>
              <a:rPr lang="tr-TR" altLang="tr-TR" sz="3600" dirty="0" smtClean="0"/>
              <a:t>Bebek Dostu Girişimi</a:t>
            </a:r>
          </a:p>
        </p:txBody>
      </p:sp>
      <p:sp>
        <p:nvSpPr>
          <p:cNvPr id="3" name="İçerik Yer Tutucusu 2"/>
          <p:cNvSpPr>
            <a:spLocks noGrp="1"/>
          </p:cNvSpPr>
          <p:nvPr>
            <p:ph idx="1"/>
          </p:nvPr>
        </p:nvSpPr>
        <p:spPr>
          <a:xfrm>
            <a:off x="424324" y="1268760"/>
            <a:ext cx="5122912" cy="5184576"/>
          </a:xfrm>
        </p:spPr>
        <p:txBody>
          <a:bodyPr rtlCol="0">
            <a:normAutofit fontScale="92500" lnSpcReduction="10000"/>
          </a:bodyPr>
          <a:lstStyle/>
          <a:p>
            <a:pPr eaLnBrk="1" fontAlgn="auto" hangingPunct="1">
              <a:spcAft>
                <a:spcPts val="0"/>
              </a:spcAft>
              <a:buFont typeface="Arial" panose="020B0604020202020204" pitchFamily="34" charset="0"/>
              <a:buChar char="•"/>
              <a:defRPr/>
            </a:pPr>
            <a:r>
              <a:rPr lang="tr-TR" sz="2600" dirty="0"/>
              <a:t>Kuruluşlar, BDH uygulamalarını yerleştirmek için çalışırken amaç sadece bir plaket veya ödül kazanmak değildir. </a:t>
            </a:r>
          </a:p>
          <a:p>
            <a:pPr eaLnBrk="1" fontAlgn="auto" hangingPunct="1">
              <a:spcAft>
                <a:spcPts val="0"/>
              </a:spcAft>
              <a:buFont typeface="Arial" panose="020B0604020202020204" pitchFamily="34" charset="0"/>
              <a:buChar char="•"/>
              <a:defRPr/>
            </a:pPr>
            <a:r>
              <a:rPr lang="tr-TR" sz="2600" dirty="0"/>
              <a:t>Hepsinden önemlisi,  anneler ve bebeklere iyi uygulamalar yaparak daha geniş topluluğa yararı arttırmaktır. </a:t>
            </a:r>
          </a:p>
          <a:p>
            <a:pPr eaLnBrk="1" fontAlgn="auto" hangingPunct="1">
              <a:spcAft>
                <a:spcPts val="0"/>
              </a:spcAft>
              <a:buFont typeface="Arial" panose="020B0604020202020204" pitchFamily="34" charset="0"/>
              <a:buChar char="•"/>
              <a:defRPr/>
            </a:pPr>
            <a:r>
              <a:rPr lang="tr-TR" sz="2600" dirty="0"/>
              <a:t>Girişim, Emzirme dostu girişiminden daha çok  Bebek Dostu girişimidir.  Bu nedenle, bebek dostu girişimi uygulamalarının büyük bölümü, aynı zamanda emzirilmeyen bebekler ve annelerine de yarar sağlar. </a:t>
            </a:r>
          </a:p>
          <a:p>
            <a:pPr eaLnBrk="1" fontAlgn="auto" hangingPunct="1">
              <a:spcAft>
                <a:spcPts val="0"/>
              </a:spcAft>
              <a:buFont typeface="Arial" panose="020B0604020202020204" pitchFamily="34" charset="0"/>
              <a:buChar char="•"/>
              <a:defRPr/>
            </a:pPr>
            <a:endParaRPr lang="tr-TR" dirty="0"/>
          </a:p>
        </p:txBody>
      </p:sp>
      <p:pic>
        <p:nvPicPr>
          <p:cNvPr id="4" name="Picture 5" descr="fat picasso colour small"/>
          <p:cNvPicPr>
            <a:picLocks noChangeAspect="1" noChangeArrowheads="1"/>
          </p:cNvPicPr>
          <p:nvPr/>
        </p:nvPicPr>
        <p:blipFill>
          <a:blip r:embed="rId2" cstate="print"/>
          <a:srcRect/>
          <a:stretch>
            <a:fillRect/>
          </a:stretch>
        </p:blipFill>
        <p:spPr>
          <a:xfrm>
            <a:off x="5656373" y="1628800"/>
            <a:ext cx="3030427" cy="3880425"/>
          </a:xfrm>
          <a:prstGeom prst="rect">
            <a:avLst/>
          </a:prstGeom>
        </p:spPr>
      </p:pic>
    </p:spTree>
    <p:extLst>
      <p:ext uri="{BB962C8B-B14F-4D97-AF65-F5344CB8AC3E}">
        <p14:creationId xmlns:p14="http://schemas.microsoft.com/office/powerpoint/2010/main" val="20196626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t="71" b="7799"/>
          <a:stretch/>
        </p:blipFill>
        <p:spPr>
          <a:xfrm>
            <a:off x="32777" y="774694"/>
            <a:ext cx="6411431" cy="5966674"/>
          </a:xfrm>
        </p:spPr>
      </p:pic>
      <p:sp>
        <p:nvSpPr>
          <p:cNvPr id="2" name="Başlık 1"/>
          <p:cNvSpPr>
            <a:spLocks noGrp="1"/>
          </p:cNvSpPr>
          <p:nvPr>
            <p:ph type="title"/>
          </p:nvPr>
        </p:nvSpPr>
        <p:spPr>
          <a:xfrm>
            <a:off x="2771800" y="5445224"/>
            <a:ext cx="8229600" cy="1143000"/>
          </a:xfrm>
        </p:spPr>
        <p:txBody>
          <a:bodyPr/>
          <a:lstStyle/>
          <a:p>
            <a:r>
              <a:rPr lang="tr-TR" b="1" dirty="0" smtClean="0">
                <a:solidFill>
                  <a:schemeClr val="accent2">
                    <a:lumMod val="75000"/>
                  </a:schemeClr>
                </a:solidFill>
              </a:rPr>
              <a:t>TEŞEKKÜRLER</a:t>
            </a:r>
            <a:endParaRPr lang="tr-TR" b="1" dirty="0">
              <a:solidFill>
                <a:schemeClr val="accent2">
                  <a:lumMod val="75000"/>
                </a:schemeClr>
              </a:solidFill>
            </a:endParaRPr>
          </a:p>
        </p:txBody>
      </p:sp>
    </p:spTree>
    <p:extLst>
      <p:ext uri="{BB962C8B-B14F-4D97-AF65-F5344CB8AC3E}">
        <p14:creationId xmlns:p14="http://schemas.microsoft.com/office/powerpoint/2010/main" val="2724589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Users\melek.kilic.LOCALHOST\Downloads\x.jpg"/>
          <p:cNvPicPr>
            <a:picLocks noChangeAspect="1" noChangeArrowheads="1"/>
          </p:cNvPicPr>
          <p:nvPr/>
        </p:nvPicPr>
        <p:blipFill>
          <a:blip r:embed="rId2" cstate="print"/>
          <a:srcRect/>
          <a:stretch>
            <a:fillRect/>
          </a:stretch>
        </p:blipFill>
        <p:spPr bwMode="auto">
          <a:xfrm>
            <a:off x="0" y="32221"/>
            <a:ext cx="9153525" cy="685006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1987" name="Başlık 1"/>
          <p:cNvSpPr>
            <a:spLocks noGrp="1"/>
          </p:cNvSpPr>
          <p:nvPr>
            <p:ph type="title"/>
          </p:nvPr>
        </p:nvSpPr>
        <p:spPr>
          <a:xfrm>
            <a:off x="827088" y="115888"/>
            <a:ext cx="5972175" cy="893762"/>
          </a:xfrm>
        </p:spPr>
        <p:txBody>
          <a:bodyPr/>
          <a:lstStyle/>
          <a:p>
            <a:pPr algn="l" eaLnBrk="1" hangingPunct="1"/>
            <a:r>
              <a:rPr lang="tr-TR" altLang="tr-TR" sz="2800" b="1" smtClean="0">
                <a:solidFill>
                  <a:schemeClr val="bg1"/>
                </a:solidFill>
              </a:rPr>
              <a:t> </a:t>
            </a:r>
            <a:r>
              <a:rPr lang="tr-TR" altLang="tr-TR" sz="2800" smtClean="0">
                <a:solidFill>
                  <a:schemeClr val="bg1"/>
                </a:solidFill>
              </a:rPr>
              <a:t>ULUSAL DEĞERLENDİRME ANAHTARI</a:t>
            </a:r>
          </a:p>
        </p:txBody>
      </p:sp>
      <p:pic>
        <p:nvPicPr>
          <p:cNvPr id="41988" name="Picture 2" descr="C:\Users\user\Desktop\imagesCATZFT4E.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rot="1024089">
            <a:off x="5908266" y="1309126"/>
            <a:ext cx="1590675" cy="2900362"/>
          </a:xfrm>
          <a:noFill/>
        </p:spPr>
      </p:pic>
      <p:sp>
        <p:nvSpPr>
          <p:cNvPr id="7" name="Dikdörtgen 2"/>
          <p:cNvSpPr>
            <a:spLocks noChangeArrowheads="1"/>
          </p:cNvSpPr>
          <p:nvPr/>
        </p:nvSpPr>
        <p:spPr bwMode="auto">
          <a:xfrm>
            <a:off x="539551" y="2060848"/>
            <a:ext cx="4680521" cy="23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6725" indent="-214313">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just">
              <a:lnSpc>
                <a:spcPct val="101000"/>
              </a:lnSpc>
              <a:spcBef>
                <a:spcPts val="288"/>
              </a:spcBef>
            </a:pPr>
            <a:r>
              <a:rPr lang="tr-TR" altLang="tr-TR" sz="1400" dirty="0">
                <a:cs typeface="Times New Roman" panose="02020603050405020304" pitchFamily="18" charset="0"/>
              </a:rPr>
              <a:t>      </a:t>
            </a:r>
            <a:r>
              <a:rPr lang="tr-TR" altLang="tr-TR" dirty="0">
                <a:solidFill>
                  <a:srgbClr val="FF0000"/>
                </a:solidFill>
                <a:cs typeface="Times New Roman" panose="02020603050405020304" pitchFamily="18" charset="0"/>
              </a:rPr>
              <a:t>Başarılı Emzirmenin On Adımı tartışmaya kapalıdır. Hepsi birlikte, bebek dostu olmak için gereken minimum hastane ve doğum uygulamaları paketidir.</a:t>
            </a:r>
          </a:p>
        </p:txBody>
      </p:sp>
    </p:spTree>
    <p:extLst>
      <p:ext uri="{BB962C8B-B14F-4D97-AF65-F5344CB8AC3E}">
        <p14:creationId xmlns:p14="http://schemas.microsoft.com/office/powerpoint/2010/main" val="3663644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9275"/>
            <a:ext cx="8229600" cy="576263"/>
          </a:xfrm>
        </p:spPr>
        <p:txBody>
          <a:bodyPr rtlCol="0">
            <a:normAutofit fontScale="90000"/>
          </a:bodyPr>
          <a:lstStyle/>
          <a:p>
            <a:pPr eaLnBrk="1" fontAlgn="auto" hangingPunct="1">
              <a:spcAft>
                <a:spcPts val="0"/>
              </a:spcAft>
              <a:defRPr/>
            </a:pPr>
            <a:r>
              <a:rPr lang="tr-TR" sz="3200" dirty="0"/>
              <a:t>Başarılı Emzirmede </a:t>
            </a:r>
            <a:r>
              <a:rPr lang="tr-TR" sz="3200" dirty="0" smtClean="0"/>
              <a:t>10 </a:t>
            </a:r>
            <a:r>
              <a:rPr lang="tr-TR" sz="3200" dirty="0"/>
              <a:t>Adım</a:t>
            </a:r>
          </a:p>
        </p:txBody>
      </p:sp>
      <p:sp>
        <p:nvSpPr>
          <p:cNvPr id="8195" name="2 İçerik Yer Tutucusu"/>
          <p:cNvSpPr>
            <a:spLocks noGrp="1"/>
          </p:cNvSpPr>
          <p:nvPr>
            <p:ph idx="1"/>
          </p:nvPr>
        </p:nvSpPr>
        <p:spPr>
          <a:xfrm>
            <a:off x="395288" y="1268760"/>
            <a:ext cx="8229600" cy="5472608"/>
          </a:xfrm>
        </p:spPr>
        <p:txBody>
          <a:bodyPr>
            <a:normAutofit fontScale="40000" lnSpcReduction="20000"/>
          </a:bodyPr>
          <a:lstStyle/>
          <a:p>
            <a:pPr marL="0" indent="0" algn="ctr">
              <a:buNone/>
            </a:pPr>
            <a:r>
              <a:rPr lang="tr-TR" b="1" dirty="0"/>
              <a:t>BAŞARILI EMZİRMENİN ON ADIMI</a:t>
            </a:r>
            <a:endParaRPr lang="tr-TR" dirty="0"/>
          </a:p>
          <a:p>
            <a:endParaRPr lang="tr-TR" b="1" u="sng" dirty="0" smtClean="0"/>
          </a:p>
          <a:p>
            <a:pPr marL="0" indent="0">
              <a:buNone/>
            </a:pPr>
            <a:r>
              <a:rPr lang="tr-TR" b="1" u="sng" dirty="0" smtClean="0"/>
              <a:t>Temel </a:t>
            </a:r>
            <a:r>
              <a:rPr lang="tr-TR" b="1" u="sng" dirty="0"/>
              <a:t>Yönetim Uygulamaları</a:t>
            </a:r>
            <a:endParaRPr lang="tr-TR" dirty="0"/>
          </a:p>
          <a:p>
            <a:pPr marL="0" lvl="0" indent="0">
              <a:buNone/>
            </a:pPr>
            <a:r>
              <a:rPr lang="tr-TR" b="1" dirty="0" smtClean="0"/>
              <a:t>1.</a:t>
            </a:r>
            <a:r>
              <a:rPr lang="tr-TR" dirty="0" smtClean="0"/>
              <a:t>Kuruluşta </a:t>
            </a:r>
            <a:r>
              <a:rPr lang="tr-TR" dirty="0"/>
              <a:t>anne sütü ve emzirme uygulamasının korunması, teşvik edilmesi ve desteklenmesi amacıyla bir emzirme politikası oluşturulur.</a:t>
            </a:r>
          </a:p>
          <a:p>
            <a:pPr marL="0" lvl="0" indent="0">
              <a:buNone/>
            </a:pPr>
            <a:r>
              <a:rPr lang="tr-TR" dirty="0" smtClean="0"/>
              <a:t>a) Anne </a:t>
            </a:r>
            <a:r>
              <a:rPr lang="tr-TR" dirty="0"/>
              <a:t>Sütü Muadillerinin Pazarlanmasıyla ilgili Uluslararası Yasa ve Dünya Sağlık Asamblesi’nin ilgili kararları eksiksiz şekilde uygulanır. </a:t>
            </a:r>
          </a:p>
          <a:p>
            <a:pPr marL="0" lvl="0" indent="0">
              <a:buNone/>
            </a:pPr>
            <a:r>
              <a:rPr lang="tr-TR" dirty="0" smtClean="0"/>
              <a:t>b) Personel </a:t>
            </a:r>
            <a:r>
              <a:rPr lang="tr-TR" dirty="0"/>
              <a:t>ve ebeveynlerle düzenli aralıklarla paylaşılan, yazılı bir bebek beslenme politikası oluşturulur. </a:t>
            </a:r>
          </a:p>
          <a:p>
            <a:pPr marL="0" lvl="0" indent="0">
              <a:buNone/>
            </a:pPr>
            <a:r>
              <a:rPr lang="tr-TR" dirty="0" smtClean="0"/>
              <a:t>c) Sürekli </a:t>
            </a:r>
            <a:r>
              <a:rPr lang="tr-TR" dirty="0"/>
              <a:t>izleme ve veri yönetim sistemleri kurulur. </a:t>
            </a:r>
          </a:p>
          <a:p>
            <a:pPr marL="0" indent="0">
              <a:buNone/>
            </a:pPr>
            <a:r>
              <a:rPr lang="tr-TR" b="1" dirty="0"/>
              <a:t>2.</a:t>
            </a:r>
            <a:r>
              <a:rPr lang="tr-TR" dirty="0"/>
              <a:t> Personelin emzirme konusunda annelere destek olmak için gereken bilgi, yetkinlik ve becerilerle donatılması sağlanır. </a:t>
            </a:r>
          </a:p>
          <a:p>
            <a:endParaRPr lang="tr-TR" b="1" u="sng" dirty="0" smtClean="0"/>
          </a:p>
          <a:p>
            <a:pPr marL="0" indent="0">
              <a:buNone/>
            </a:pPr>
            <a:r>
              <a:rPr lang="tr-TR" b="1" u="sng" dirty="0" smtClean="0"/>
              <a:t>Temel </a:t>
            </a:r>
            <a:r>
              <a:rPr lang="tr-TR" b="1" u="sng" dirty="0"/>
              <a:t>Klinik Uygulamalar </a:t>
            </a:r>
            <a:endParaRPr lang="tr-TR" dirty="0"/>
          </a:p>
          <a:p>
            <a:pPr marL="0" indent="0">
              <a:buNone/>
            </a:pPr>
            <a:r>
              <a:rPr lang="tr-TR" b="1" dirty="0"/>
              <a:t>3.</a:t>
            </a:r>
            <a:r>
              <a:rPr lang="tr-TR" dirty="0"/>
              <a:t> Hamile kadınlar ve aileleri emzirmenin önemi ve yönetimi konusunda bilgilendirilir. </a:t>
            </a:r>
          </a:p>
          <a:p>
            <a:pPr marL="0" indent="0">
              <a:buNone/>
            </a:pPr>
            <a:r>
              <a:rPr lang="tr-TR" b="1" dirty="0"/>
              <a:t>4.</a:t>
            </a:r>
            <a:r>
              <a:rPr lang="tr-TR" dirty="0"/>
              <a:t> Annelerin bebekle derhal ve kesintisiz şekilde ten teması kurmasının sağlanır ve doğumdan sonra en kısa zamanda emzirmeye başlamaları için annelere destek olunur. </a:t>
            </a:r>
          </a:p>
          <a:p>
            <a:pPr marL="0" indent="0">
              <a:buNone/>
            </a:pPr>
            <a:r>
              <a:rPr lang="tr-TR" b="1" dirty="0"/>
              <a:t>5.</a:t>
            </a:r>
            <a:r>
              <a:rPr lang="tr-TR" dirty="0"/>
              <a:t> Emzirmenin başlatılması ve sürdürülmesi ile sıkça karşılaşılan güçlüklerin yönetilmesi konusunda annelere destek sunulur. </a:t>
            </a:r>
          </a:p>
          <a:p>
            <a:pPr marL="0" indent="0">
              <a:buNone/>
            </a:pPr>
            <a:r>
              <a:rPr lang="tr-TR" b="1" dirty="0"/>
              <a:t>6.</a:t>
            </a:r>
            <a:r>
              <a:rPr lang="tr-TR" dirty="0"/>
              <a:t> Tıbbi bir zorunluluk olmadığı sürece, </a:t>
            </a:r>
            <a:r>
              <a:rPr lang="tr-TR" dirty="0" err="1"/>
              <a:t>yenidoğanlara</a:t>
            </a:r>
            <a:r>
              <a:rPr lang="tr-TR" dirty="0"/>
              <a:t> anne sütünden başka herhangi bir katı veya sıvı gıda verilmez. </a:t>
            </a:r>
          </a:p>
          <a:p>
            <a:pPr marL="0" indent="0">
              <a:buNone/>
            </a:pPr>
            <a:r>
              <a:rPr lang="tr-TR" b="1" dirty="0"/>
              <a:t>7.</a:t>
            </a:r>
            <a:r>
              <a:rPr lang="tr-TR" dirty="0"/>
              <a:t> Annelerin ve bebekleriyle bir arada tutulması ve bebeklerin günün 24 saati boyunca anneleriyle aynı odada kalması sağlanır. </a:t>
            </a:r>
          </a:p>
          <a:p>
            <a:pPr marL="0" indent="0">
              <a:buNone/>
            </a:pPr>
            <a:r>
              <a:rPr lang="tr-TR" b="1" dirty="0"/>
              <a:t>8.</a:t>
            </a:r>
            <a:r>
              <a:rPr lang="tr-TR" dirty="0"/>
              <a:t> Bebeğin acıktığı zaman verdiği işaretleri tanımaları ve bunlara yanıt vermeleri konusunda annelere destek olunur. </a:t>
            </a:r>
          </a:p>
          <a:p>
            <a:pPr marL="0" indent="0">
              <a:buNone/>
            </a:pPr>
            <a:r>
              <a:rPr lang="tr-TR" b="1" dirty="0"/>
              <a:t>9.</a:t>
            </a:r>
            <a:r>
              <a:rPr lang="tr-TR" dirty="0"/>
              <a:t> Biberon, biberon emziği ve boş emzik gibi aparatların kullanımı ve riskleri konusunda annelere danışmanlık hizmeti verilir. </a:t>
            </a:r>
          </a:p>
          <a:p>
            <a:pPr marL="0" indent="0">
              <a:buNone/>
            </a:pPr>
            <a:r>
              <a:rPr lang="tr-TR" b="1" dirty="0"/>
              <a:t>10.</a:t>
            </a:r>
            <a:r>
              <a:rPr lang="tr-TR" dirty="0"/>
              <a:t> Ebeveynlerin ve bebeklerin sürekli destek ve bakım hizmetlerine gereken zamanda erişim sağlamalarına yardımcı olmak amacıyla taburcu işlemleri eşgüdüm içerisinde yürütülür.</a:t>
            </a:r>
          </a:p>
        </p:txBody>
      </p:sp>
      <p:pic>
        <p:nvPicPr>
          <p:cNvPr id="8196" name="Picture 4" descr="C:\Users\ceren.armut1\Desktop\галочка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63575"/>
            <a:ext cx="4651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C:\Users\ceren.armut1\Desktop\галочка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692150"/>
            <a:ext cx="5159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170804"/>
      </p:ext>
    </p:extLst>
  </p:cSld>
  <p:clrMapOvr>
    <a:masterClrMapping/>
  </p:clrMapOvr>
  <p:transition spd="slow">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a:xfrm>
            <a:off x="457200" y="549275"/>
            <a:ext cx="8229600" cy="868363"/>
          </a:xfrm>
        </p:spPr>
        <p:txBody>
          <a:bodyPr/>
          <a:lstStyle/>
          <a:p>
            <a:pPr eaLnBrk="1" hangingPunct="1"/>
            <a:r>
              <a:rPr lang="tr-TR" altLang="tr-TR" b="1" smtClean="0"/>
              <a:t>1. Adım: Politika…</a:t>
            </a:r>
          </a:p>
        </p:txBody>
      </p:sp>
      <p:sp>
        <p:nvSpPr>
          <p:cNvPr id="9219" name="İçerik Yer Tutucusu 2"/>
          <p:cNvSpPr>
            <a:spLocks noGrp="1"/>
          </p:cNvSpPr>
          <p:nvPr>
            <p:ph idx="1"/>
          </p:nvPr>
        </p:nvSpPr>
        <p:spPr>
          <a:xfrm>
            <a:off x="755650" y="1557338"/>
            <a:ext cx="7931150" cy="4568825"/>
          </a:xfrm>
        </p:spPr>
        <p:txBody>
          <a:bodyPr/>
          <a:lstStyle/>
          <a:p>
            <a:pPr marL="0" lvl="0" indent="0">
              <a:buNone/>
            </a:pPr>
            <a:r>
              <a:rPr lang="tr-TR" dirty="0" smtClean="0"/>
              <a:t>Kuruluşta </a:t>
            </a:r>
            <a:r>
              <a:rPr lang="tr-TR" dirty="0"/>
              <a:t>anne sütü ve emzirme uygulamasının korunması, teşvik edilmesi ve desteklenmesi amacıyla bir emzirme politikası oluşturulur.</a:t>
            </a:r>
          </a:p>
          <a:p>
            <a:pPr marL="0" indent="0" eaLnBrk="1" hangingPunct="1">
              <a:buNone/>
            </a:pPr>
            <a:endParaRPr lang="tr-TR" altLang="tr-TR" dirty="0" smtClean="0"/>
          </a:p>
          <a:p>
            <a:pPr eaLnBrk="1" hangingPunct="1"/>
            <a:endParaRPr lang="tr-TR" altLang="tr-TR" dirty="0" smtClean="0"/>
          </a:p>
        </p:txBody>
      </p:sp>
      <p:pic>
        <p:nvPicPr>
          <p:cNvPr id="9220" name="Picture 4" descr="C:\Users\ceren.armut1\Desktop\gieEzdz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3284538"/>
            <a:ext cx="39608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933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457200" y="1600200"/>
            <a:ext cx="8435280" cy="4525963"/>
          </a:xfrm>
        </p:spPr>
        <p:txBody>
          <a:bodyPr>
            <a:normAutofit fontScale="92500"/>
          </a:bodyPr>
          <a:lstStyle/>
          <a:p>
            <a:pPr marL="0" indent="0">
              <a:buNone/>
            </a:pPr>
            <a:r>
              <a:rPr lang="tr-TR" dirty="0" smtClean="0"/>
              <a:t>Bu politika şunları içermelidir:</a:t>
            </a:r>
          </a:p>
          <a:p>
            <a:pPr marL="0" lvl="0" indent="0">
              <a:buNone/>
            </a:pPr>
            <a:r>
              <a:rPr lang="tr-TR" dirty="0"/>
              <a:t>a) Anne Sütü Muadillerinin Pazarlanmasıyla ilgili Uluslararası Yasa ve Dünya Sağlık Asamblesi’nin ilgili kararları </a:t>
            </a:r>
            <a:r>
              <a:rPr lang="tr-TR" dirty="0" smtClean="0"/>
              <a:t>kurumda eksiksiz </a:t>
            </a:r>
            <a:r>
              <a:rPr lang="tr-TR" dirty="0"/>
              <a:t>şekilde </a:t>
            </a:r>
            <a:r>
              <a:rPr lang="tr-TR" dirty="0" smtClean="0"/>
              <a:t>uygulanmalı </a:t>
            </a:r>
            <a:endParaRPr lang="tr-TR" dirty="0"/>
          </a:p>
          <a:p>
            <a:pPr marL="0" lvl="0" indent="0">
              <a:buNone/>
            </a:pPr>
            <a:r>
              <a:rPr lang="tr-TR" dirty="0"/>
              <a:t>b) Personel ve ebeveynlerle düzenli aralıklarla paylaşılan, yazılı bir bebek beslenme politikası </a:t>
            </a:r>
            <a:r>
              <a:rPr lang="tr-TR" dirty="0" smtClean="0"/>
              <a:t>oluşturulmalı. </a:t>
            </a:r>
            <a:endParaRPr lang="tr-TR" dirty="0"/>
          </a:p>
          <a:p>
            <a:pPr marL="0" lvl="0" indent="0">
              <a:buNone/>
            </a:pPr>
            <a:r>
              <a:rPr lang="tr-TR" dirty="0"/>
              <a:t>c) </a:t>
            </a:r>
            <a:r>
              <a:rPr lang="tr-TR" dirty="0" smtClean="0"/>
              <a:t>Kurum bünyesinde sürekli </a:t>
            </a:r>
            <a:r>
              <a:rPr lang="tr-TR" dirty="0"/>
              <a:t>izleme ve veri yönetim sistemleri </a:t>
            </a:r>
            <a:r>
              <a:rPr lang="tr-TR" dirty="0" smtClean="0"/>
              <a:t>kurulmalı. </a:t>
            </a:r>
            <a:endParaRPr lang="tr-TR" dirty="0"/>
          </a:p>
          <a:p>
            <a:endParaRPr lang="tr-TR" dirty="0" smtClean="0"/>
          </a:p>
        </p:txBody>
      </p:sp>
      <p:pic>
        <p:nvPicPr>
          <p:cNvPr id="4" name="Resi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1052737"/>
            <a:ext cx="1368152"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632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150"/>
            <a:ext cx="8229600" cy="1081088"/>
          </a:xfrm>
        </p:spPr>
        <p:txBody>
          <a:bodyPr rtlCol="0">
            <a:normAutofit fontScale="90000"/>
          </a:bodyPr>
          <a:lstStyle/>
          <a:p>
            <a:pPr eaLnBrk="1" fontAlgn="auto" hangingPunct="1">
              <a:spcAft>
                <a:spcPts val="0"/>
              </a:spcAft>
              <a:defRPr/>
            </a:pPr>
            <a:r>
              <a:rPr lang="tr-TR" sz="3600" dirty="0"/>
              <a:t/>
            </a:r>
            <a:br>
              <a:rPr lang="tr-TR" sz="3600" dirty="0"/>
            </a:br>
            <a:r>
              <a:rPr lang="tr-TR" sz="3600" dirty="0"/>
              <a:t>Hastanelerin görünür, yazılı bir politikalarının olması neden önemlidir?</a:t>
            </a:r>
            <a:r>
              <a:rPr lang="tr-TR" dirty="0"/>
              <a:t/>
            </a:r>
            <a:br>
              <a:rPr lang="tr-TR" dirty="0"/>
            </a:br>
            <a:endParaRPr lang="tr-TR" dirty="0"/>
          </a:p>
        </p:txBody>
      </p:sp>
      <p:sp>
        <p:nvSpPr>
          <p:cNvPr id="8195" name="İçerik Yer Tutucusu 2"/>
          <p:cNvSpPr>
            <a:spLocks noGrp="1"/>
          </p:cNvSpPr>
          <p:nvPr>
            <p:ph idx="1"/>
          </p:nvPr>
        </p:nvSpPr>
        <p:spPr>
          <a:xfrm>
            <a:off x="457200" y="1773238"/>
            <a:ext cx="8229600" cy="4352925"/>
          </a:xfrm>
        </p:spPr>
        <p:txBody>
          <a:bodyPr/>
          <a:lstStyle/>
          <a:p>
            <a:pPr algn="just" eaLnBrk="1" hangingPunct="1"/>
            <a:r>
              <a:rPr lang="tr-TR" altLang="tr-TR" sz="2400" dirty="0" smtClean="0"/>
              <a:t>Politika personel ve servisin günlük uygulamalarında ne yapmaları gerektiğini tanımlar. Ayrıca, ebeveynlerin almayı bekleyebilecekleri bakımı bilmelerine yardımcı olur.</a:t>
            </a:r>
          </a:p>
          <a:p>
            <a:pPr algn="just" eaLnBrk="1" hangingPunct="1"/>
            <a:r>
              <a:rPr lang="tr-TR" altLang="tr-TR" sz="2400" dirty="0" smtClean="0"/>
              <a:t>BFHI gerekliliklerini karşılamak için, politika, anne sütü muadili mama, biberon, emzik ve promosyon malzemelerini yasaklaması yanı sıra, on adımın tamamını kapsamalıdır.</a:t>
            </a:r>
          </a:p>
          <a:p>
            <a:pPr algn="just" eaLnBrk="1" hangingPunct="1"/>
            <a:r>
              <a:rPr lang="tr-TR" altLang="tr-TR" sz="2400" dirty="0" smtClean="0">
                <a:solidFill>
                  <a:srgbClr val="FF0000"/>
                </a:solidFill>
              </a:rPr>
              <a:t>Politika, HIV </a:t>
            </a:r>
            <a:r>
              <a:rPr lang="tr-TR" altLang="tr-TR" sz="2400" dirty="0" err="1" smtClean="0">
                <a:solidFill>
                  <a:srgbClr val="FF0000"/>
                </a:solidFill>
              </a:rPr>
              <a:t>prevalansının</a:t>
            </a:r>
            <a:r>
              <a:rPr lang="tr-TR" altLang="tr-TR" sz="2400" dirty="0" smtClean="0">
                <a:solidFill>
                  <a:srgbClr val="FF0000"/>
                </a:solidFill>
              </a:rPr>
              <a:t> yüksek olduğu bölgelerde, emzirmeyen annelerle ilgili olarak, personel ve servislerin rutin uygulamalarında neler yapmaları gerektiğini açıkça tanımlamalıdır.</a:t>
            </a:r>
          </a:p>
          <a:p>
            <a:pPr algn="just" eaLnBrk="1" hangingPunct="1"/>
            <a:endParaRPr lang="tr-TR" altLang="tr-TR" sz="2400" dirty="0" smtClean="0"/>
          </a:p>
          <a:p>
            <a:pPr eaLnBrk="1" hangingPunct="1"/>
            <a:endParaRPr lang="tr-TR" altLang="tr-TR" dirty="0" smtClean="0"/>
          </a:p>
        </p:txBody>
      </p:sp>
    </p:spTree>
    <p:extLst>
      <p:ext uri="{BB962C8B-B14F-4D97-AF65-F5344CB8AC3E}">
        <p14:creationId xmlns:p14="http://schemas.microsoft.com/office/powerpoint/2010/main" val="2141337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p:txBody>
          <a:bodyPr>
            <a:normAutofit fontScale="90000"/>
          </a:bodyPr>
          <a:lstStyle/>
          <a:p>
            <a:pPr eaLnBrk="1" hangingPunct="1"/>
            <a:r>
              <a:rPr lang="tr-TR" altLang="tr-TR" b="1" smtClean="0"/>
              <a:t/>
            </a:r>
            <a:br>
              <a:rPr lang="tr-TR" altLang="tr-TR" b="1" smtClean="0"/>
            </a:br>
            <a:r>
              <a:rPr lang="tr-TR" altLang="tr-TR" b="1" smtClean="0"/>
              <a:t>2. Adım: Eğitim…</a:t>
            </a:r>
          </a:p>
        </p:txBody>
      </p:sp>
      <p:sp>
        <p:nvSpPr>
          <p:cNvPr id="9219" name="İçerik Yer Tutucusu 2"/>
          <p:cNvSpPr>
            <a:spLocks noGrp="1"/>
          </p:cNvSpPr>
          <p:nvPr>
            <p:ph idx="1"/>
          </p:nvPr>
        </p:nvSpPr>
        <p:spPr>
          <a:xfrm>
            <a:off x="457200" y="1700213"/>
            <a:ext cx="8229600" cy="4425950"/>
          </a:xfrm>
        </p:spPr>
        <p:txBody>
          <a:bodyPr/>
          <a:lstStyle/>
          <a:p>
            <a:pPr>
              <a:defRPr/>
            </a:pPr>
            <a:r>
              <a:rPr lang="tr-TR" dirty="0"/>
              <a:t>Personelin emzirme konusunda annelere destek olmak için gereken bilgi, yetkinlik ve becerilerle donatılması </a:t>
            </a:r>
            <a:r>
              <a:rPr lang="tr-TR" dirty="0" smtClean="0"/>
              <a:t>sağlanması. </a:t>
            </a:r>
            <a:endParaRPr lang="tr-TR" dirty="0"/>
          </a:p>
        </p:txBody>
      </p:sp>
      <p:pic>
        <p:nvPicPr>
          <p:cNvPr id="11268" name="Picture 4" descr="C:\Users\ceren.armut1\Desktop\138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722580"/>
            <a:ext cx="516413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632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1675</Words>
  <Application>Microsoft Office PowerPoint</Application>
  <PresentationFormat>Ekran Gösterisi (4:3)</PresentationFormat>
  <Paragraphs>154</Paragraphs>
  <Slides>35</Slides>
  <Notes>4</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Times New Roman</vt:lpstr>
      <vt:lpstr>Wingdings 2</vt:lpstr>
      <vt:lpstr>Ofis Teması</vt:lpstr>
      <vt:lpstr>10 ÖNERİ &amp; BEBEK DOSTU OLMAK</vt:lpstr>
      <vt:lpstr> Dersin Amacı Nedir?</vt:lpstr>
      <vt:lpstr> Oturum Hedefleri:</vt:lpstr>
      <vt:lpstr> ULUSAL DEĞERLENDİRME ANAHTARI</vt:lpstr>
      <vt:lpstr>Başarılı Emzirmede 10 Adım</vt:lpstr>
      <vt:lpstr>1. Adım: Politika…</vt:lpstr>
      <vt:lpstr>PowerPoint Sunusu</vt:lpstr>
      <vt:lpstr> Hastanelerin görünür, yazılı bir politikalarının olması neden önemlidir? </vt:lpstr>
      <vt:lpstr> 2. Adım: Eğitim…</vt:lpstr>
      <vt:lpstr>Kendi sağlık personelini eğitmek bir hastane için neden önemlidir?</vt:lpstr>
      <vt:lpstr>Eğitim içeriği ve süresi </vt:lpstr>
      <vt:lpstr>3. Adım: Gebe eğitimleri…</vt:lpstr>
      <vt:lpstr>Bir hastane için hamile kadınlar ile konuşmak ne için önemlidir? </vt:lpstr>
      <vt:lpstr>4. Adım: Erken Tensel Temas…</vt:lpstr>
      <vt:lpstr> Neden anne ve bebeklerin erken temas etmesine yardımcı olmak önemlidir? </vt:lpstr>
      <vt:lpstr>5. Adım: Emzirmeye Yardım…</vt:lpstr>
      <vt:lpstr>  Bebeğini nasıl besleyeceğini anneye göstermek neden önemlidir?  </vt:lpstr>
      <vt:lpstr> Eğer bebek emzirilmiyorsa, annenin beslenme hakkında ne öğrenmeye ihtiyacı vardır? </vt:lpstr>
      <vt:lpstr>6. Adım: Sadece Anne Sütü…</vt:lpstr>
      <vt:lpstr>Yeni doğan bebeklere sadece anne sütü vermek neden önemlidir? </vt:lpstr>
      <vt:lpstr>7. ve 8. Adım</vt:lpstr>
      <vt:lpstr> Anneler ve bebekler için  24 saat  bir arada olmak neden önemlidir?</vt:lpstr>
      <vt:lpstr>İsteğe Bağlı Emzirme</vt:lpstr>
      <vt:lpstr>9. Adım: Biberon ve/veya emzik…</vt:lpstr>
      <vt:lpstr>Bebeğe biberon ve emzik vermekten kaçınmak  neden önemlidir? </vt:lpstr>
      <vt:lpstr> 10. Adım: Anneye destek…</vt:lpstr>
      <vt:lpstr>Anne taburcu olduktan sonra  anne sütü ile besleme konusunda nereden yardım ve destek alabilir? </vt:lpstr>
      <vt:lpstr>Bebek Dostu Bir Sağlık Kuruluşu</vt:lpstr>
      <vt:lpstr>Bu amaca ulaşmak için siz nasıl yardımcı olabilirsiniz? </vt:lpstr>
      <vt:lpstr>Mevcut Programlara BDH Uygulamalarını Entegre Etmek</vt:lpstr>
      <vt:lpstr>Bebek Dostu Programlarına Entegrasyon</vt:lpstr>
      <vt:lpstr>Bebek Dostu Programlarına Entegrasyon</vt:lpstr>
      <vt:lpstr>Anne Dostu Doğum Uygulamaları…</vt:lpstr>
      <vt:lpstr>Bebek Dostu Girişimi</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MELEK KILIÇ</dc:creator>
  <cp:lastModifiedBy>MELİHA BABAYİĞİT</cp:lastModifiedBy>
  <cp:revision>12</cp:revision>
  <dcterms:created xsi:type="dcterms:W3CDTF">2018-05-23T07:59:41Z</dcterms:created>
  <dcterms:modified xsi:type="dcterms:W3CDTF">2018-09-19T12:34:33Z</dcterms:modified>
</cp:coreProperties>
</file>